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6" r:id="rId5"/>
    <p:sldId id="317" r:id="rId6"/>
    <p:sldId id="325" r:id="rId7"/>
    <p:sldId id="323" r:id="rId8"/>
    <p:sldId id="318" r:id="rId9"/>
    <p:sldId id="319" r:id="rId10"/>
    <p:sldId id="320" r:id="rId11"/>
    <p:sldId id="321" r:id="rId12"/>
    <p:sldId id="324" r:id="rId13"/>
    <p:sldId id="326" r:id="rId14"/>
    <p:sldId id="327" r:id="rId15"/>
    <p:sldId id="328" r:id="rId16"/>
    <p:sldId id="329" r:id="rId17"/>
    <p:sldId id="331" r:id="rId18"/>
    <p:sldId id="332" r:id="rId19"/>
    <p:sldId id="330" r:id="rId20"/>
    <p:sldId id="333" r:id="rId21"/>
    <p:sldId id="334" r:id="rId22"/>
    <p:sldId id="352" r:id="rId23"/>
    <p:sldId id="372" r:id="rId24"/>
    <p:sldId id="373" r:id="rId25"/>
    <p:sldId id="374" r:id="rId26"/>
    <p:sldId id="375" r:id="rId27"/>
    <p:sldId id="376" r:id="rId28"/>
    <p:sldId id="377" r:id="rId29"/>
    <p:sldId id="378" r:id="rId30"/>
    <p:sldId id="379" r:id="rId31"/>
    <p:sldId id="380" r:id="rId32"/>
    <p:sldId id="381" r:id="rId33"/>
    <p:sldId id="382" r:id="rId34"/>
    <p:sldId id="383" r:id="rId35"/>
    <p:sldId id="385" r:id="rId36"/>
    <p:sldId id="384" r:id="rId37"/>
    <p:sldId id="386" r:id="rId38"/>
    <p:sldId id="387" r:id="rId39"/>
    <p:sldId id="388" r:id="rId40"/>
    <p:sldId id="389" r:id="rId41"/>
    <p:sldId id="371" r:id="rId42"/>
    <p:sldId id="351" r:id="rId43"/>
    <p:sldId id="350" r:id="rId44"/>
    <p:sldId id="349" r:id="rId45"/>
    <p:sldId id="353" r:id="rId46"/>
    <p:sldId id="354" r:id="rId47"/>
    <p:sldId id="355" r:id="rId48"/>
    <p:sldId id="356" r:id="rId49"/>
    <p:sldId id="357" r:id="rId50"/>
    <p:sldId id="358" r:id="rId51"/>
    <p:sldId id="359" r:id="rId52"/>
    <p:sldId id="360" r:id="rId53"/>
    <p:sldId id="361" r:id="rId54"/>
    <p:sldId id="362" r:id="rId55"/>
    <p:sldId id="363" r:id="rId56"/>
    <p:sldId id="364" r:id="rId57"/>
    <p:sldId id="365" r:id="rId58"/>
    <p:sldId id="366" r:id="rId59"/>
    <p:sldId id="390" r:id="rId60"/>
    <p:sldId id="391" r:id="rId61"/>
    <p:sldId id="392" r:id="rId62"/>
    <p:sldId id="393" r:id="rId63"/>
    <p:sldId id="394" r:id="rId64"/>
    <p:sldId id="395" r:id="rId65"/>
    <p:sldId id="396" r:id="rId66"/>
    <p:sldId id="397" r:id="rId67"/>
    <p:sldId id="398" r:id="rId68"/>
    <p:sldId id="399" r:id="rId69"/>
    <p:sldId id="400" r:id="rId70"/>
    <p:sldId id="401" r:id="rId71"/>
    <p:sldId id="402" r:id="rId72"/>
    <p:sldId id="403" r:id="rId73"/>
    <p:sldId id="404" r:id="rId74"/>
    <p:sldId id="405" r:id="rId75"/>
    <p:sldId id="406" r:id="rId76"/>
    <p:sldId id="407" r:id="rId77"/>
    <p:sldId id="408" r:id="rId78"/>
    <p:sldId id="409" r:id="rId79"/>
    <p:sldId id="410" r:id="rId80"/>
    <p:sldId id="411" r:id="rId81"/>
    <p:sldId id="412" r:id="rId82"/>
    <p:sldId id="413" r:id="rId83"/>
    <p:sldId id="414" r:id="rId84"/>
    <p:sldId id="415" r:id="rId85"/>
    <p:sldId id="416" r:id="rId86"/>
    <p:sldId id="417" r:id="rId87"/>
    <p:sldId id="418" r:id="rId88"/>
    <p:sldId id="419" r:id="rId89"/>
    <p:sldId id="420" r:id="rId90"/>
    <p:sldId id="421" r:id="rId91"/>
    <p:sldId id="422" r:id="rId92"/>
    <p:sldId id="423" r:id="rId93"/>
    <p:sldId id="424" r:id="rId94"/>
    <p:sldId id="425" r:id="rId95"/>
    <p:sldId id="426" r:id="rId96"/>
    <p:sldId id="428" r:id="rId97"/>
    <p:sldId id="429" r:id="rId98"/>
    <p:sldId id="430" r:id="rId99"/>
    <p:sldId id="431" r:id="rId100"/>
    <p:sldId id="432" r:id="rId101"/>
    <p:sldId id="433" r:id="rId102"/>
    <p:sldId id="434" r:id="rId103"/>
    <p:sldId id="427" r:id="rId104"/>
    <p:sldId id="348" r:id="rId105"/>
    <p:sldId id="347" r:id="rId106"/>
    <p:sldId id="346" r:id="rId107"/>
    <p:sldId id="345" r:id="rId108"/>
    <p:sldId id="344" r:id="rId109"/>
    <p:sldId id="343" r:id="rId110"/>
    <p:sldId id="342" r:id="rId111"/>
    <p:sldId id="335" r:id="rId112"/>
    <p:sldId id="336" r:id="rId113"/>
    <p:sldId id="341" r:id="rId114"/>
    <p:sldId id="340" r:id="rId115"/>
    <p:sldId id="339" r:id="rId116"/>
    <p:sldId id="337" r:id="rId117"/>
    <p:sldId id="322" r:id="rId118"/>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A3E"/>
    <a:srgbClr val="AB270D"/>
    <a:srgbClr val="660033"/>
    <a:srgbClr val="66FF33"/>
    <a:srgbClr val="FF5050"/>
    <a:srgbClr val="000099"/>
    <a:srgbClr val="31CF4B"/>
    <a:srgbClr val="0DF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2" autoAdjust="0"/>
    <p:restoredTop sz="94660"/>
  </p:normalViewPr>
  <p:slideViewPr>
    <p:cSldViewPr snapToGrid="0">
      <p:cViewPr varScale="1">
        <p:scale>
          <a:sx n="114" d="100"/>
          <a:sy n="114" d="100"/>
        </p:scale>
        <p:origin x="576"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96F8DF-82EE-45AA-9F02-0EA48D6CF83B}"/>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779CD030-9E31-4E21-9A65-BB914D4E21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5AFF90E-B138-4C51-AF2C-C769607E35B6}"/>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E432BBED-C085-4E73-A6C4-7E2CE948C75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23546B8-3E2A-47ED-A22E-CA218B889673}"/>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22444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0C06D9-7046-41DB-B8E7-AB568D72C96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6BDD0B3-3816-4E51-A9D4-0AE082594B62}"/>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9441CCB-C0B6-4191-9953-C48AE20285B9}"/>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F01B70CF-42B9-4257-B3E8-88B69F601F4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6EB1261-FFAF-4D9C-804B-113B3FB0B0DB}"/>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4013284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07489A7-E2BB-4E07-BEFF-9504C6463848}"/>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46FD58F-9F6E-49B5-95B7-3AC384726E8B}"/>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0D104F7-BFF1-4538-8F94-6F72F6F9A705}"/>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5F059609-F939-4BD7-AC9A-05109C2CE8F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910229C-30F2-43E6-9620-B7B02898C56A}"/>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142735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83D969-51CA-4DCC-88E0-DE7027E5B13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4ED2A25-34FD-454F-A8E9-DFBC26A8D861}"/>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AAEE66A-2F66-41BA-AF38-95CD646CDCA8}"/>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7C68D0FD-6425-469D-9EBE-ACAE5B7F1CA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FE1826B-4B6F-4A4E-8E0C-BE923F51C63D}"/>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277428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E8279B-0339-43F5-8649-6F6483222A19}"/>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ACD533F-DDF4-492D-876A-FED5BD39D9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00A7A22-08F7-4B1F-81C4-345FFBF56D15}"/>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C5F6329D-EC38-4CF7-BCAF-EA2E0027FA9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D108E9-6395-4C9A-8CC1-D254831C295F}"/>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270093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66611-896D-42AB-9CC0-1549889ED53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5E6587D-4B4F-407C-8EED-5B1AFBE4F9C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2E677498-C9E5-4821-B363-9B4A7D2A95E1}"/>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270E3E2-4D34-4B6A-BEB2-3FE691E6DE4C}"/>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6" name="Espaço Reservado para Rodapé 5">
            <a:extLst>
              <a:ext uri="{FF2B5EF4-FFF2-40B4-BE49-F238E27FC236}">
                <a16:creationId xmlns:a16="http://schemas.microsoft.com/office/drawing/2014/main" id="{1AB0ED9D-8841-43A9-BDA9-F501AE868AC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DB0FAB8-283D-47E1-88A7-4CAD923D2FC5}"/>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2408027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B4AA1-DEB7-42EF-B3B2-4EAB7CEA3681}"/>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3498626D-C657-4DEE-852B-473ECB817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45000F95-29B6-456A-AFF9-E2ACA814F3E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2A3E9037-4988-4128-BB12-2FDB4DC654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7658686-C822-4E37-85BF-B8C07A56EE2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72711981-4225-4A3C-B9A0-76DF068C2248}"/>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8" name="Espaço Reservado para Rodapé 7">
            <a:extLst>
              <a:ext uri="{FF2B5EF4-FFF2-40B4-BE49-F238E27FC236}">
                <a16:creationId xmlns:a16="http://schemas.microsoft.com/office/drawing/2014/main" id="{F591DF70-13A3-4845-887B-2EDC96E386D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D55435-DE61-4432-96F2-671149117AEE}"/>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133032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ACC09D-4F5F-46C7-A504-59D2C2BF1CE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FA73246-6545-449B-87F0-950A7A82B61E}"/>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4" name="Espaço Reservado para Rodapé 3">
            <a:extLst>
              <a:ext uri="{FF2B5EF4-FFF2-40B4-BE49-F238E27FC236}">
                <a16:creationId xmlns:a16="http://schemas.microsoft.com/office/drawing/2014/main" id="{4DE5F1C4-0599-4C18-A7B3-3C12B69FE6CE}"/>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D2B18681-D619-4B36-B3C2-5C7957328E2B}"/>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121860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C31288D0-0EB2-48A8-A4AC-BD577640A940}"/>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3" name="Espaço Reservado para Rodapé 2">
            <a:extLst>
              <a:ext uri="{FF2B5EF4-FFF2-40B4-BE49-F238E27FC236}">
                <a16:creationId xmlns:a16="http://schemas.microsoft.com/office/drawing/2014/main" id="{8C0E3FAF-400A-4FAE-8370-7BDF85D85B4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0AD103B0-C9B6-40D3-BBA0-33378B745B3C}"/>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333908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F74B80-8414-43F1-90C0-6402AB60747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A2406D85-1B93-4C40-B7AE-D991CA01E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AF28AEEA-DA41-4371-B107-4F63F4A36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13D1929E-50A0-48E5-BEFE-139F2EAAD54B}"/>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6" name="Espaço Reservado para Rodapé 5">
            <a:extLst>
              <a:ext uri="{FF2B5EF4-FFF2-40B4-BE49-F238E27FC236}">
                <a16:creationId xmlns:a16="http://schemas.microsoft.com/office/drawing/2014/main" id="{4C890BAF-9F17-40A2-A376-86D76A06831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11C3E6E-0862-48BF-8944-3CAC57F1D79A}"/>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410379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1969B5-1378-4D4A-8B81-20157EE188B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6F9DC41-1E82-4694-80F5-FEEE5874B5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48F393DE-12E8-42E5-8C71-3BB2F4DC43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222D568-D50A-46B9-A87D-517072998FC3}"/>
              </a:ext>
            </a:extLst>
          </p:cNvPr>
          <p:cNvSpPr>
            <a:spLocks noGrp="1"/>
          </p:cNvSpPr>
          <p:nvPr>
            <p:ph type="dt" sz="half" idx="10"/>
          </p:nvPr>
        </p:nvSpPr>
        <p:spPr/>
        <p:txBody>
          <a:bodyPr/>
          <a:lstStyle/>
          <a:p>
            <a:fld id="{AA003E76-7B7A-4606-9EF3-A5F07B610DD3}" type="datetimeFigureOut">
              <a:rPr lang="pt-BR" smtClean="0"/>
              <a:t>20/06/2022</a:t>
            </a:fld>
            <a:endParaRPr lang="pt-BR"/>
          </a:p>
        </p:txBody>
      </p:sp>
      <p:sp>
        <p:nvSpPr>
          <p:cNvPr id="6" name="Espaço Reservado para Rodapé 5">
            <a:extLst>
              <a:ext uri="{FF2B5EF4-FFF2-40B4-BE49-F238E27FC236}">
                <a16:creationId xmlns:a16="http://schemas.microsoft.com/office/drawing/2014/main" id="{6C9849A7-C847-46DE-BA04-FE43A399D81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F619835-19AD-45E1-80A3-F025EB30967D}"/>
              </a:ext>
            </a:extLst>
          </p:cNvPr>
          <p:cNvSpPr>
            <a:spLocks noGrp="1"/>
          </p:cNvSpPr>
          <p:nvPr>
            <p:ph type="sldNum" sz="quarter" idx="12"/>
          </p:nvPr>
        </p:nvSpPr>
        <p:spPr/>
        <p:txBody>
          <a:bodyPr/>
          <a:lstStyle/>
          <a:p>
            <a:fld id="{B2B320F8-D896-4BFC-9360-33FDDA3963C5}" type="slidenum">
              <a:rPr lang="pt-BR" smtClean="0"/>
              <a:t>‹nº›</a:t>
            </a:fld>
            <a:endParaRPr lang="pt-BR"/>
          </a:p>
        </p:txBody>
      </p:sp>
    </p:spTree>
    <p:extLst>
      <p:ext uri="{BB962C8B-B14F-4D97-AF65-F5344CB8AC3E}">
        <p14:creationId xmlns:p14="http://schemas.microsoft.com/office/powerpoint/2010/main" val="2926389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7CABD34-E974-4F36-A765-5D3F553EDF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EB08C21-DE53-4E85-AADE-F5DD145AE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50A95FB-DE1E-4E44-84A6-09B93C0319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03E76-7B7A-4606-9EF3-A5F07B610DD3}" type="datetimeFigureOut">
              <a:rPr lang="pt-BR" smtClean="0"/>
              <a:t>20/06/2022</a:t>
            </a:fld>
            <a:endParaRPr lang="pt-BR"/>
          </a:p>
        </p:txBody>
      </p:sp>
      <p:sp>
        <p:nvSpPr>
          <p:cNvPr id="5" name="Espaço Reservado para Rodapé 4">
            <a:extLst>
              <a:ext uri="{FF2B5EF4-FFF2-40B4-BE49-F238E27FC236}">
                <a16:creationId xmlns:a16="http://schemas.microsoft.com/office/drawing/2014/main" id="{8DF8D998-780A-4485-ACA7-A3F7989A0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0C8668FF-76F1-4E0B-B479-64A2F458E0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320F8-D896-4BFC-9360-33FDDA3963C5}" type="slidenum">
              <a:rPr lang="pt-BR" smtClean="0"/>
              <a:t>‹nº›</a:t>
            </a:fld>
            <a:endParaRPr lang="pt-BR"/>
          </a:p>
        </p:txBody>
      </p:sp>
    </p:spTree>
    <p:extLst>
      <p:ext uri="{BB962C8B-B14F-4D97-AF65-F5344CB8AC3E}">
        <p14:creationId xmlns:p14="http://schemas.microsoft.com/office/powerpoint/2010/main" val="771472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hyperlink" Target="https://www.cnj.jus.br/wp-content/uploads/2022/04/eixo1-primeira-infancia-relatorio-final.pdf"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planalto.gov.br/ccivil_03/_ato2015-2018/2016/lei/l13257.ht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conjur.com.br/2017-mar-25/ministra-stj-restabelece-prisao-domiciliar-adriana-ancelmo"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conjur.com.br/2017-ago-04/depen-listar-todas-gravidas-prisao-preventiva-pai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1791463"/>
            <a:ext cx="5275721" cy="1835207"/>
          </a:xfrm>
        </p:spPr>
        <p:txBody>
          <a:bodyPr anchor="b">
            <a:noAutofit/>
          </a:bodyPr>
          <a:lstStyle/>
          <a:p>
            <a:r>
              <a:rPr lang="pt-BR" sz="4000" b="1" dirty="0">
                <a:solidFill>
                  <a:schemeClr val="bg1"/>
                </a:solidFill>
                <a:latin typeface="Arial" panose="020B0604020202020204" pitchFamily="34" charset="0"/>
                <a:cs typeface="Arial" panose="020B0604020202020204" pitchFamily="34" charset="0"/>
              </a:rPr>
              <a:t>Apresentação: encarceramento de mulheres no Brasil </a:t>
            </a: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ixaDeTexto 2">
            <a:extLst>
              <a:ext uri="{FF2B5EF4-FFF2-40B4-BE49-F238E27FC236}">
                <a16:creationId xmlns:a16="http://schemas.microsoft.com/office/drawing/2014/main" id="{B54AA7C8-23F6-4D82-8FFF-0F47EF40119B}"/>
              </a:ext>
            </a:extLst>
          </p:cNvPr>
          <p:cNvSpPr txBox="1"/>
          <p:nvPr/>
        </p:nvSpPr>
        <p:spPr>
          <a:xfrm>
            <a:off x="10484371" y="5561876"/>
            <a:ext cx="2230254" cy="584775"/>
          </a:xfrm>
          <a:prstGeom prst="rect">
            <a:avLst/>
          </a:prstGeom>
          <a:noFill/>
        </p:spPr>
        <p:txBody>
          <a:bodyPr wrap="square" rtlCol="0">
            <a:spAutoFit/>
          </a:bodyPr>
          <a:lstStyle/>
          <a:p>
            <a:r>
              <a:rPr lang="pt-BR" sz="3200" dirty="0">
                <a:solidFill>
                  <a:schemeClr val="bg1"/>
                </a:solidFill>
                <a:latin typeface="Arial" panose="020B0604020202020204" pitchFamily="34" charset="0"/>
                <a:cs typeface="Arial" panose="020B0604020202020204" pitchFamily="34" charset="0"/>
              </a:rPr>
              <a:t>2022</a:t>
            </a:r>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30090161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902447B5-0A79-C296-A22F-1EE31155A060}"/>
              </a:ext>
            </a:extLst>
          </p:cNvPr>
          <p:cNvSpPr txBox="1"/>
          <p:nvPr/>
        </p:nvSpPr>
        <p:spPr>
          <a:xfrm>
            <a:off x="480860" y="1956781"/>
            <a:ext cx="5909728" cy="4190314"/>
          </a:xfrm>
          <a:prstGeom prst="rect">
            <a:avLst/>
          </a:prstGeom>
          <a:noFill/>
        </p:spPr>
        <p:txBody>
          <a:bodyPr wrap="square">
            <a:spAutoFit/>
          </a:bodyPr>
          <a:lstStyle/>
          <a:p>
            <a:pPr indent="900430" algn="just">
              <a:lnSpc>
                <a:spcPct val="150000"/>
              </a:lnSpc>
              <a:spcAft>
                <a:spcPts val="5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Como dito pelo Presidente do Conselho Nacional de Justiça em 2016, Ministro Ricardo Lewandowski, </a:t>
            </a:r>
            <a:r>
              <a:rPr lang="pt-BR" sz="20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encarceramento de mulheres merece destaque.</a:t>
            </a: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pt-BR" sz="20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 período de 2000 a 2014 o aumento da população feminina foi de 567,4%, enquanto a média de crescimento masculino, no mesmo período, foi de 220,20%, refletindo, assim, a curva ascendente do encarceramento em massa de mulheres.”</a:t>
            </a:r>
            <a:endPar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522744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4791568"/>
          </a:xfrm>
          <a:prstGeom prst="rect">
            <a:avLst/>
          </a:prstGeom>
          <a:noFill/>
        </p:spPr>
        <p:txBody>
          <a:bodyPr wrap="square">
            <a:spAutoFit/>
          </a:bodyPr>
          <a:lstStyle/>
          <a:p>
            <a:pPr algn="just">
              <a:lnSpc>
                <a:spcPct val="107000"/>
              </a:lnSpc>
              <a:spcAft>
                <a:spcPts val="800"/>
              </a:spcAft>
            </a:pPr>
            <a:r>
              <a:rPr lang="pt-BR" sz="3600" dirty="0">
                <a:solidFill>
                  <a:schemeClr val="bg1"/>
                </a:solidFill>
                <a:latin typeface="Arial" panose="020B0604020202020204" pitchFamily="34" charset="0"/>
                <a:cs typeface="Arial" panose="020B0604020202020204" pitchFamily="34" charset="0"/>
              </a:rPr>
              <a:t>Se o juiz entender que a prisão domiciliar se mostra inviável ou inadequada em determinadas situações, poderá substituí-la por medidas alternativas arroladas no já mencionado art. 319 do CPP</a:t>
            </a:r>
            <a:endPar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502299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33187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934897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434726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966384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716571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71805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754065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1A7D4289-3FEB-496E-3015-9057B17B158A}"/>
              </a:ext>
            </a:extLst>
          </p:cNvPr>
          <p:cNvSpPr txBox="1"/>
          <p:nvPr/>
        </p:nvSpPr>
        <p:spPr>
          <a:xfrm>
            <a:off x="480860" y="2416651"/>
            <a:ext cx="5909728" cy="3416320"/>
          </a:xfrm>
          <a:prstGeom prst="rect">
            <a:avLst/>
          </a:prstGeom>
          <a:noFill/>
        </p:spPr>
        <p:txBody>
          <a:bodyPr wrap="square">
            <a:spAutoFit/>
          </a:bodyPr>
          <a:lstStyle/>
          <a:p>
            <a:r>
              <a:rPr lang="pt-PT"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Importante / interessante o Diagnóstico Nacional da Primeira Infância </a:t>
            </a:r>
            <a:r>
              <a:rPr lang="pt-PT" sz="24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“Mulheres presas e adolescentes em regime de internação que estejam grávidas e/ou que sejam mães de crianças até 6 anos de idade”</a:t>
            </a:r>
            <a:r>
              <a:rPr lang="pt-PT"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pt-PT" sz="2400" u="sng"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disponível na internet no seguinte link</a:t>
            </a:r>
            <a:r>
              <a:rPr lang="pt-PT"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pt-PT" sz="2400" u="sng" dirty="0">
                <a:solidFill>
                  <a:schemeClr val="bg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https://www.cnj.jus.br/wp-content/uploads/2022/04/eixo1-primeira-infancia-relatorio-final.pdf</a:t>
            </a:r>
            <a:endParaRPr lang="pt-BR"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0192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AB6E5703-D78C-7041-631A-47FE54B3CD28}"/>
              </a:ext>
            </a:extLst>
          </p:cNvPr>
          <p:cNvSpPr txBox="1"/>
          <p:nvPr/>
        </p:nvSpPr>
        <p:spPr>
          <a:xfrm>
            <a:off x="480860" y="1125784"/>
            <a:ext cx="5909728" cy="5442516"/>
          </a:xfrm>
          <a:prstGeom prst="rect">
            <a:avLst/>
          </a:prstGeom>
          <a:noFill/>
        </p:spPr>
        <p:txBody>
          <a:bodyPr wrap="square">
            <a:spAutoFit/>
          </a:bodyPr>
          <a:lstStyle/>
          <a:p>
            <a:pPr indent="900430"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 sociedade civil, as Universidades, o Conselho Nacional de Política Criminal e Penitenciária, os Conselhos das Comunidades, Conselhos Penitenciários, Ministérios Públicos (Federal e Estadual), os Juízes (principalmente os de Execução Penal), os Tribunais de Justiça e, principalmente, o Conselho Nacional de Justiça (CNJ) devem, pelo menos, ampliar os debates na busca de reais e efetivas soluções ao caos do sistema prisional brasileiro – inclusive com destaque especial para o encarceramento feminino, pois as mulheres encarceradas se tornam muito mais marginalizadas para a sociedade do que os homens encarcerados.</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80417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2A8E9065-5244-04CC-F619-6B3138ABB4DB}"/>
              </a:ext>
            </a:extLst>
          </p:cNvPr>
          <p:cNvSpPr txBox="1"/>
          <p:nvPr/>
        </p:nvSpPr>
        <p:spPr>
          <a:xfrm>
            <a:off x="480860" y="1541283"/>
            <a:ext cx="5909728" cy="4611519"/>
          </a:xfrm>
          <a:prstGeom prst="rect">
            <a:avLst/>
          </a:prstGeom>
          <a:noFill/>
        </p:spPr>
        <p:txBody>
          <a:bodyPr wrap="square">
            <a:spAutoFit/>
          </a:bodyPr>
          <a:lstStyle/>
          <a:p>
            <a:pPr indent="900430" algn="just">
              <a:lnSpc>
                <a:spcPct val="150000"/>
              </a:lnSpc>
              <a:spcAft>
                <a:spcPts val="500"/>
              </a:spcAft>
            </a:pPr>
            <a:r>
              <a:rPr lang="pt-PT"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Ou seja, esse é um dos temas mais importantes e que merecem cada vez mais destaque e atenção na área do Direito Penal, Criminologia, Estudo Étnicos e Raciais e de Gênero, bem como para toda a sociedade brasileira e o mundo, pois envolvem não só a questão penal (sistema penitenciário – falido no caso do Brasil), mas, e principalmente, a área dos Direitos Humanos (que está cada vez menos sendo observado, principalmente para as mulheres, pois dentro de um sistema falido criado para homens as mulheres são invisíveis).</a:t>
            </a:r>
            <a:endParaRPr lang="pt-BR"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171300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35C6DBF-7924-2015-A037-BD0C57AF8185}"/>
              </a:ext>
            </a:extLst>
          </p:cNvPr>
          <p:cNvSpPr txBox="1"/>
          <p:nvPr/>
        </p:nvSpPr>
        <p:spPr>
          <a:xfrm>
            <a:off x="480860" y="2787778"/>
            <a:ext cx="5762766" cy="3694409"/>
          </a:xfrm>
          <a:prstGeom prst="rect">
            <a:avLst/>
          </a:prstGeom>
          <a:noFill/>
        </p:spPr>
        <p:txBody>
          <a:bodyPr wrap="square">
            <a:spAutoFit/>
          </a:bodyPr>
          <a:lstStyle/>
          <a:p>
            <a:pPr indent="900430" algn="just">
              <a:lnSpc>
                <a:spcPct val="150000"/>
              </a:lnSpc>
              <a:spcAft>
                <a:spcPts val="500"/>
              </a:spcAft>
            </a:pPr>
            <a:r>
              <a:rPr lang="pt-PT"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Faz-se cada vez mais urgente acabar com a invisibilidade das necessidades das mulheres que estão encarceradas.</a:t>
            </a:r>
            <a:endParaRPr lang="pt-BR"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982027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F47303EC-65E6-A5BA-C999-BE2AFBF3D542}"/>
              </a:ext>
            </a:extLst>
          </p:cNvPr>
          <p:cNvSpPr txBox="1"/>
          <p:nvPr/>
        </p:nvSpPr>
        <p:spPr>
          <a:xfrm>
            <a:off x="480860" y="2800089"/>
            <a:ext cx="5909729" cy="3757439"/>
          </a:xfrm>
          <a:prstGeom prst="rect">
            <a:avLst/>
          </a:prstGeom>
          <a:noFill/>
        </p:spPr>
        <p:txBody>
          <a:bodyPr wrap="square">
            <a:spAutoFit/>
          </a:bodyPr>
          <a:lstStyle/>
          <a:p>
            <a:pPr indent="900430" algn="just">
              <a:lnSpc>
                <a:spcPct val="150000"/>
              </a:lnSpc>
              <a:spcAft>
                <a:spcPts val="500"/>
              </a:spcAft>
            </a:pPr>
            <a:r>
              <a:rPr lang="pt-PT" sz="3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Oxalá ventos de mudanças abram novos horizontes para os olhos de todos/as!</a:t>
            </a:r>
            <a:endParaRPr lang="pt-BR" sz="3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r>
              <a:rPr lang="pt-BR" sz="1800" dirty="0">
                <a:effectLst/>
                <a:latin typeface="Times New Roman" panose="02020603050405020304" pitchFamily="18" charset="0"/>
                <a:ea typeface="Times New Roman" panose="02020603050405020304" pitchFamily="18" charset="0"/>
                <a:cs typeface="Calibri" panose="020F0502020204030204" pitchFamily="34" charset="0"/>
              </a:rPr>
              <a:t> </a:t>
            </a:r>
          </a:p>
        </p:txBody>
      </p:sp>
    </p:spTree>
    <p:extLst>
      <p:ext uri="{BB962C8B-B14F-4D97-AF65-F5344CB8AC3E}">
        <p14:creationId xmlns:p14="http://schemas.microsoft.com/office/powerpoint/2010/main" val="13411741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pic>
        <p:nvPicPr>
          <p:cNvPr id="12" name="Espaço Reservado para Conteúdo 3">
            <a:extLst>
              <a:ext uri="{FF2B5EF4-FFF2-40B4-BE49-F238E27FC236}">
                <a16:creationId xmlns:a16="http://schemas.microsoft.com/office/drawing/2014/main" id="{95F98E4A-2C3B-2E29-5686-8A5E1D5DB74E}"/>
              </a:ext>
            </a:extLst>
          </p:cNvPr>
          <p:cNvPicPr>
            <a:picLocks noChangeAspect="1" noChangeArrowheads="1"/>
          </p:cNvPicPr>
          <p:nvPr/>
        </p:nvPicPr>
        <p:blipFill>
          <a:blip r:embed="rId3"/>
          <a:srcRect/>
          <a:stretch>
            <a:fillRect/>
          </a:stretch>
        </p:blipFill>
        <p:spPr>
          <a:xfrm>
            <a:off x="628650" y="1405718"/>
            <a:ext cx="7886700" cy="5350681"/>
          </a:xfrm>
          <a:prstGeom prst="rect">
            <a:avLst/>
          </a:prstGeom>
        </p:spPr>
      </p:pic>
    </p:spTree>
    <p:extLst>
      <p:ext uri="{BB962C8B-B14F-4D97-AF65-F5344CB8AC3E}">
        <p14:creationId xmlns:p14="http://schemas.microsoft.com/office/powerpoint/2010/main" val="19687340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37034487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2088858" y="2436490"/>
            <a:ext cx="5494789" cy="1835207"/>
          </a:xfrm>
        </p:spPr>
        <p:txBody>
          <a:bodyPr anchor="b">
            <a:noAutofit/>
          </a:bodyPr>
          <a:lstStyle/>
          <a:p>
            <a:pPr algn="l">
              <a:lnSpc>
                <a:spcPct val="115000"/>
              </a:lnSpc>
              <a:spcAft>
                <a:spcPts val="800"/>
              </a:spcAft>
            </a:pPr>
            <a:r>
              <a:rPr lang="pt-BR" sz="2800" b="1"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OBRIGADO!</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28336553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65EA787F-F50E-2981-7DAD-DBB25F7F6F5C}"/>
              </a:ext>
            </a:extLst>
          </p:cNvPr>
          <p:cNvSpPr txBox="1"/>
          <p:nvPr/>
        </p:nvSpPr>
        <p:spPr>
          <a:xfrm>
            <a:off x="480860" y="2787778"/>
            <a:ext cx="5762766" cy="3890489"/>
          </a:xfrm>
          <a:prstGeom prst="rect">
            <a:avLst/>
          </a:prstGeom>
          <a:noFill/>
        </p:spPr>
        <p:txBody>
          <a:bodyPr wrap="square">
            <a:spAutoFit/>
          </a:bodyPr>
          <a:lstStyle/>
          <a:p>
            <a:pPr indent="900430" algn="just">
              <a:lnSpc>
                <a:spcPct val="150000"/>
              </a:lnSpc>
              <a:spcAft>
                <a:spcPts val="500"/>
              </a:spcAft>
            </a:pPr>
            <a:r>
              <a:rPr lang="pt-PT"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 como tentar explicar, em poucas palavras, sobre o encarceramento em massa de mulheres no Brasil, considerando os aspectos étnico-raciais e de gênero?</a:t>
            </a:r>
            <a:endPar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670373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2CE15146-F6A8-F89C-7F94-3DAE5960905F}"/>
              </a:ext>
            </a:extLst>
          </p:cNvPr>
          <p:cNvSpPr txBox="1"/>
          <p:nvPr/>
        </p:nvSpPr>
        <p:spPr>
          <a:xfrm>
            <a:off x="480860" y="1322761"/>
            <a:ext cx="5909728" cy="5234766"/>
          </a:xfrm>
          <a:prstGeom prst="rect">
            <a:avLst/>
          </a:prstGeom>
          <a:noFill/>
        </p:spPr>
        <p:txBody>
          <a:bodyPr wrap="square">
            <a:spAutoFit/>
          </a:bodyPr>
          <a:lstStyle/>
          <a:p>
            <a:pPr indent="900430" algn="just">
              <a:lnSpc>
                <a:spcPct val="150000"/>
              </a:lnSpc>
              <a:spcAft>
                <a:spcPts val="5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Conforme leciona a professora Luciana </a:t>
            </a:r>
            <a:r>
              <a:rPr lang="pt-BR" sz="20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Boiteux</a:t>
            </a: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p>
          <a:p>
            <a:pPr marL="900430" algn="just"/>
            <a:r>
              <a:rPr lang="pt-BR" sz="18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“Acima de tudo, as presas no Brasil são mulheres pobres que não ocupam posição destacada no mercado ilícito [...]. Verifica-se claramente nesse perfil o fenômeno da feminilização da pobreza, que aponta que as mulheres são a maioria entre os mais pobres. Se os homens presos por tráfico no Brasil são os elos mais frágeis desse circuito extremamente lucrativo do mercado ilícito da droga, primários, presos com pequenas quantidades, sozinhos, desarmados, as mulheres são ainda mais vulneráveis e estão sendo presas cada vez mais, por crimes sem violência, portando pequenas quantidades de drogas e acusadas de tráfico.”</a:t>
            </a:r>
            <a:r>
              <a:rPr lang="pt-BR" sz="1800" i="1" dirty="0">
                <a:effectLst/>
                <a:latin typeface="Times New Roman" panose="02020603050405020304" pitchFamily="18" charset="0"/>
                <a:ea typeface="Times New Roman" panose="02020603050405020304" pitchFamily="18" charset="0"/>
                <a:cs typeface="Calibri" panose="020F0502020204030204" pitchFamily="34" charset="0"/>
              </a:rPr>
              <a:t>	</a:t>
            </a:r>
            <a:endParaRPr lang="pt-BR" sz="2000" dirty="0">
              <a:effectLst/>
              <a:latin typeface="Times New Roman" panose="02020603050405020304" pitchFamily="18"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880617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647C0AC9-0087-59C1-A2FF-DDFDD21899F2}"/>
              </a:ext>
            </a:extLst>
          </p:cNvPr>
          <p:cNvSpPr txBox="1"/>
          <p:nvPr/>
        </p:nvSpPr>
        <p:spPr>
          <a:xfrm>
            <a:off x="480861" y="1211930"/>
            <a:ext cx="5909727" cy="5794984"/>
          </a:xfrm>
          <a:prstGeom prst="rect">
            <a:avLst/>
          </a:prstGeom>
          <a:noFill/>
        </p:spPr>
        <p:txBody>
          <a:bodyPr wrap="square">
            <a:spAutoFit/>
          </a:bodyPr>
          <a:lstStyle/>
          <a:p>
            <a:pPr indent="900430" algn="just">
              <a:lnSpc>
                <a:spcPct val="150000"/>
              </a:lnSpc>
              <a:spcAft>
                <a:spcPts val="500"/>
              </a:spcAft>
            </a:pPr>
            <a:r>
              <a:rPr lang="pt-P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aumento do encarceramento feminino no sistema prisional (encarceramento em massa de mulheres) tem relação mais direta com o tráfico de drogas. Veja-se:</a:t>
            </a:r>
            <a:endPar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900430" algn="just"/>
            <a:r>
              <a:rPr lang="pt-PT" sz="20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pt-BR" sz="20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 Brasil, quem efetivamente é encarcerado pelo tráfico de drogas são as pessoas pobres e, de maneira mais direta, as mulheres representam o setor que mais sofrem o efeito dessa coerção estatal, não só por uma ação proativa da dinâmica do tráfico que as expõe de forma mais direta ao sistema punitivo, como também pela atuação das agências punitivas. A coerção estatal não atinge todos os estágios da cadeia do tráfico.”</a:t>
            </a:r>
            <a:endPar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indent="900430" algn="just">
              <a:lnSpc>
                <a:spcPct val="150000"/>
              </a:lnSpc>
              <a:spcAft>
                <a:spcPts val="500"/>
              </a:spcAft>
            </a:pPr>
            <a:r>
              <a:rPr lang="pt-PT"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t-BR" sz="2000" dirty="0">
              <a:effectLst/>
              <a:latin typeface="Times New Roman" panose="02020603050405020304" pitchFamily="18"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257380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C3A27D82-8D8C-A6B0-59AC-9747A1CD0ADC}"/>
              </a:ext>
            </a:extLst>
          </p:cNvPr>
          <p:cNvSpPr txBox="1"/>
          <p:nvPr/>
        </p:nvSpPr>
        <p:spPr>
          <a:xfrm>
            <a:off x="480861" y="2164530"/>
            <a:ext cx="5762765" cy="4600042"/>
          </a:xfrm>
          <a:prstGeom prst="rect">
            <a:avLst/>
          </a:prstGeom>
          <a:noFill/>
        </p:spPr>
        <p:txBody>
          <a:bodyPr wrap="square">
            <a:spAutoFit/>
          </a:bodyPr>
          <a:lstStyle/>
          <a:p>
            <a:pPr indent="900430" algn="just">
              <a:lnSpc>
                <a:spcPct val="150000"/>
              </a:lnSpc>
              <a:spcAft>
                <a:spcPts val="500"/>
              </a:spcAft>
            </a:pPr>
            <a:r>
              <a:rPr lang="pt-PT" sz="2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Ou seja, a questão étnico-racial (negros, índios etc.), e de gênero (mulheres), expõe a fragilidade dessa parcela da sociedade que tem que cumprir penas no falido e podre sistema prisional brasileiro. É mais do que urgente e necessário que se faça uma mudança estrutural do sistema de encarceramento do país!</a:t>
            </a:r>
            <a:endParaRPr lang="pt-BR" sz="2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99359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E5BBB222-A978-D983-28D5-E43D8B1D8F92}"/>
              </a:ext>
            </a:extLst>
          </p:cNvPr>
          <p:cNvSpPr txBox="1"/>
          <p:nvPr/>
        </p:nvSpPr>
        <p:spPr>
          <a:xfrm>
            <a:off x="212035" y="710286"/>
            <a:ext cx="6178553" cy="5537670"/>
          </a:xfrm>
          <a:prstGeom prst="rect">
            <a:avLst/>
          </a:prstGeom>
          <a:noFill/>
        </p:spPr>
        <p:txBody>
          <a:bodyPr wrap="square">
            <a:spAutoFit/>
          </a:bodyPr>
          <a:lstStyle/>
          <a:p>
            <a:pPr indent="900430" algn="just">
              <a:lnSpc>
                <a:spcPct val="150000"/>
              </a:lnSpc>
              <a:spcAft>
                <a:spcPts val="500"/>
              </a:spcAft>
            </a:pPr>
            <a:r>
              <a:rPr lang="pt-PT" sz="1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Além do mais, levando-se em consideração que em regra os presídios são construídos para homens, existem questões que necessitam de aprofundamento para sua real efetivação (os relatórios do CNJ e de outros órgãos são importantes, mas precisam buscar concretização de propostas de melhorias etc.), como, por exemplo, a questão do trabalho das mulheres presas (remição da pena pelo trabalho ou por estado – art. 126 da LEP - Lei de Execução Penal – nº 7.210/84) – existe trabalho para as mulheres presas? – como é feito? – existem condições de estudo? – em caso afirmativo, tem apresentado resultados reais na remição e/ou na progressão do regime prisional – aplicação de alternativas penais, com enfoque restaurativo, em substituição à privação de liberdade, etc.</a:t>
            </a:r>
            <a:endParaRPr lang="pt-BR" sz="1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38391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A4A4DFFD-24DF-6697-F71F-270A9BEF15C1}"/>
              </a:ext>
            </a:extLst>
          </p:cNvPr>
          <p:cNvSpPr txBox="1"/>
          <p:nvPr/>
        </p:nvSpPr>
        <p:spPr>
          <a:xfrm>
            <a:off x="265043" y="1956781"/>
            <a:ext cx="6125545" cy="4190314"/>
          </a:xfrm>
          <a:prstGeom prst="rect">
            <a:avLst/>
          </a:prstGeom>
          <a:noFill/>
        </p:spPr>
        <p:txBody>
          <a:bodyPr wrap="square">
            <a:spAutoFit/>
          </a:bodyPr>
          <a:lstStyle/>
          <a:p>
            <a:pPr indent="900430" algn="just">
              <a:lnSpc>
                <a:spcPct val="150000"/>
              </a:lnSpc>
              <a:spcAft>
                <a:spcPts val="500"/>
              </a:spcAft>
            </a:pPr>
            <a:r>
              <a:rPr lang="pt-P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Em 2018 a 2ª Turma do Supremo Tribunal Federal (STF) concedeu HC coletivo para </a:t>
            </a:r>
            <a:r>
              <a:rPr lang="pt-PT" sz="20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“determinar a substituição da prisão preventiva por domiciliar de mulheres presas, em todo o território nacional, que sejam gestantes ou mães de crianças de até 12 anos ou pessoas com deficiência, sem prejuízo da aplicação das medidas alternativas previstas no artigo 319 do CPP”</a:t>
            </a:r>
            <a:r>
              <a:rPr lang="pt-P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 Habeas Corpus 143.641.</a:t>
            </a:r>
            <a:endPar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995700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8A48923-A3AE-2963-AEE1-0E3FD0F1C7F9}"/>
              </a:ext>
            </a:extLst>
          </p:cNvPr>
          <p:cNvSpPr txBox="1"/>
          <p:nvPr/>
        </p:nvSpPr>
        <p:spPr>
          <a:xfrm>
            <a:off x="480861" y="1333534"/>
            <a:ext cx="5909727" cy="5442516"/>
          </a:xfrm>
          <a:prstGeom prst="rect">
            <a:avLst/>
          </a:prstGeom>
          <a:noFill/>
        </p:spPr>
        <p:txBody>
          <a:bodyPr wrap="square">
            <a:spAutoFit/>
          </a:bodyPr>
          <a:lstStyle/>
          <a:p>
            <a:pPr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Essa decisão da 2ª Turma do STF é um avanço na visão da Corte Suprema na questão das mulheres presas, mas, infelizmente, ainda não é suficiente para resolver o grave problema do encarceramento feminino em nosso país, mas ainda se faz mais do que necessária a busca por soluções, caminhos e mecanismos que tragam mais efetividade para a diminuição do encarceramento feminino e/ou, ao menos, para a busca de maior dignidade no cumprimento de suas penas (individualização da pena – CF, art. 5º, XLI, trabalho e estudo das presas, verificação da aplicação da progressão de regime prisional etc.).</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332060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098879"/>
          </a:xfrm>
          <a:prstGeom prst="rect">
            <a:avLst/>
          </a:prstGeom>
          <a:noFill/>
        </p:spPr>
        <p:txBody>
          <a:bodyPr wrap="square">
            <a:spAutoFit/>
          </a:bodyPr>
          <a:lstStyle/>
          <a:p>
            <a:pPr algn="just">
              <a:lnSpc>
                <a:spcPct val="107000"/>
              </a:lnSpc>
              <a:spcAft>
                <a:spcPts val="800"/>
              </a:spcAft>
            </a:pPr>
            <a:r>
              <a:rPr lang="pt-BR" sz="4000" cap="all"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VIOLAÇÕES COTIDIANAS</a:t>
            </a:r>
            <a:endParaRPr lang="pt-BR" sz="4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240"/>
              </a:spcAft>
            </a:pPr>
            <a:r>
              <a:rPr lang="pt-BR" sz="4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Supremo concede HC coletivo a todas as presas grávidas e mães de crianças</a:t>
            </a:r>
            <a:endParaRPr lang="pt-BR" sz="4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549378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3657520"/>
            <a:ext cx="5275721" cy="1835207"/>
          </a:xfrm>
        </p:spPr>
        <p:txBody>
          <a:bodyPr anchor="b">
            <a:noAutofit/>
          </a:bodyPr>
          <a:lstStyle/>
          <a:p>
            <a:pPr>
              <a:lnSpc>
                <a:spcPct val="150000"/>
              </a:lnSpc>
              <a:spcAft>
                <a:spcPts val="800"/>
              </a:spcAft>
            </a:pPr>
            <a:r>
              <a:rPr lang="pt-BR"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Encarceramento em massa de mulheres no Brasil – urgência em se acabar com a invisibilidade das necessidades das mulheres que estão encarceradas.</a:t>
            </a:r>
            <a:br>
              <a:rPr lang="pt-BR" sz="1800" dirty="0">
                <a:effectLst/>
                <a:latin typeface="Times New Roman" panose="02020603050405020304" pitchFamily="18" charset="0"/>
                <a:ea typeface="Times New Roman" panose="02020603050405020304" pitchFamily="18" charset="0"/>
                <a:cs typeface="Calibri" panose="020F0502020204030204" pitchFamily="34" charset="0"/>
              </a:rPr>
            </a:br>
            <a:endParaRPr lang="pt-B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26085060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419800"/>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Times" panose="02020603050405020304" pitchFamily="18" charset="0"/>
                <a:ea typeface="Times New Roman" panose="02020603050405020304" pitchFamily="18" charset="0"/>
                <a:cs typeface="Times New Roman" panose="02020603050405020304" pitchFamily="18" charset="0"/>
              </a:rPr>
              <a:t>Diante de violações de direitos que atingem a coletividade, cabe o emprego de Habeas Corpus coletivo. Assim entendeu a 2ª Turma do Supremo Tribunal Federal nesta terça-feira (20/2) ao conceder HC coletivo em nome de todas as mulheres presas grávidas e mães de crianças com até 12 anos de idade. Os ministros estenderam a decisão às adolescentes em situação semelhante do sistema socioeducativo e mulheres que tenham sob custódia pessoas com deficiência.</a:t>
            </a:r>
            <a:endParaRPr lang="pt-B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53710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670317"/>
          </a:xfrm>
          <a:prstGeom prst="rect">
            <a:avLst/>
          </a:prstGeom>
          <a:noFill/>
        </p:spPr>
        <p:txBody>
          <a:bodyPr wrap="square">
            <a:spAutoFit/>
          </a:bodyPr>
          <a:lstStyle/>
          <a:p>
            <a:pPr algn="just">
              <a:lnSpc>
                <a:spcPct val="107000"/>
              </a:lnSpc>
              <a:spcAft>
                <a:spcPts val="800"/>
              </a:spcAft>
            </a:pPr>
            <a:r>
              <a:rPr lang="pt-BR" sz="1800" dirty="0">
                <a:solidFill>
                  <a:srgbClr val="1A1A1A"/>
                </a:solidFill>
                <a:effectLst/>
                <a:latin typeface="Times" panose="02020603050405020304" pitchFamily="18" charset="0"/>
                <a:ea typeface="Times New Roman" panose="02020603050405020304" pitchFamily="18" charset="0"/>
                <a:cs typeface="Times New Roman" panose="02020603050405020304" pitchFamily="18" charset="0"/>
              </a:rPr>
              <a:t>"</a:t>
            </a:r>
            <a:r>
              <a:rPr lang="pt-BR" sz="4000" dirty="0">
                <a:solidFill>
                  <a:schemeClr val="bg1"/>
                </a:solidFill>
                <a:effectLst/>
                <a:latin typeface="Times" panose="02020603050405020304" pitchFamily="18" charset="0"/>
                <a:ea typeface="Times New Roman" panose="02020603050405020304" pitchFamily="18" charset="0"/>
                <a:cs typeface="Times New Roman" panose="02020603050405020304" pitchFamily="18" charset="0"/>
              </a:rPr>
              <a:t>É chegada a hora de agirmos com coragem e darmos uma abrangência maior a esse histórico instrumento que é o Habeas Corpus", disse Ricardo Lewandowski.</a:t>
            </a:r>
            <a:endParaRPr lang="pt-B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94199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679807"/>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Times" panose="02020603050405020304" pitchFamily="18" charset="0"/>
                <a:ea typeface="Times New Roman" panose="02020603050405020304" pitchFamily="18" charset="0"/>
                <a:cs typeface="Times New Roman" panose="02020603050405020304" pitchFamily="18" charset="0"/>
              </a:rPr>
              <a:t>O Habeas Corpus vai substituir a prisão preventiva pela domiciliar a todas as mulheres nestas condições, com exceção daquelas que tenham cometido crimes mediante violência ou grave ameaça, contra os próprios filhos, ou, ainda, em situações excepcionalíssimas — casos em que o juiz terá de fundamentar a negativa e informar ao Supremo a decisão.</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53536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452181"/>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 turma determinou o prazo de 60 dias para que os tribunais cumpram integralmente a decisão. Não há dados precisos de quantas mulheres se encontram nessas condições. </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"É chegada a hora de agirmos com coragem e darmos uma abrangência maior a esse histórico instrumento que é o Habeas Corpus", afirmou o relator, ministro Ricardo Lewandowski. Ele disse que, “numa sociedade burocratizada, a lesão pode assumir caráter coletivo e, neste caso, o justo consiste em disponibilizar um remédio efetivo e funcional para a proteção da coletividade”.</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2758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775603"/>
          </a:xfrm>
          <a:prstGeom prst="rect">
            <a:avLst/>
          </a:prstGeom>
          <a:noFill/>
        </p:spPr>
        <p:txBody>
          <a:bodyPr wrap="square">
            <a:spAutoFit/>
          </a:bodyPr>
          <a:lstStyle/>
          <a:p>
            <a:pPr algn="just">
              <a:lnSpc>
                <a:spcPct val="107000"/>
              </a:lnSpc>
              <a:spcAft>
                <a:spcPts val="800"/>
              </a:spcAft>
            </a:pPr>
            <a:r>
              <a:rPr lang="pt-BR" sz="2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Dias Toffoli, Gilmar Mendes e Celso de Mello acompanharam o relator e apresentaram sugestões, acolhidas por Lewandowski. É de Gilmar Mendes, por exemplo, a extensão do benefício a mães de portadores de necessidades especiais por tempo indeterminado, e não até a idade de 12 anos. Já o ministro Luiz Edson Fachin divergiu dos colegas ao defender que o magistrado deve analisar cada caso de mulher gestante ou mãe presa preventivamente e verificar se alteração é, de fato, o melhor a ser feito tendo em vista as condições da criança.</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42025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5130122"/>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Segundo o Estatuto da Primeira Infância (</a:t>
            </a:r>
            <a:r>
              <a:rPr lang="pt-BR" sz="2800" u="sng" dirty="0">
                <a:solidFill>
                  <a:schemeClr val="bg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Lei 13.257/16</a:t>
            </a: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é garantida prisão domiciliar a mulheres  grávidas ou com crianças de até 12 anos. O tema ganhou repercussão quando a ministra Maria Thereza de Assis Moura, do STJ, </a:t>
            </a:r>
            <a:r>
              <a:rPr lang="pt-BR" sz="2800" u="sng" dirty="0">
                <a:solidFill>
                  <a:schemeClr val="bg1"/>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concedeu Habeas Corpus</a:t>
            </a: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à advogada Adriana </a:t>
            </a:r>
            <a:r>
              <a:rPr lang="pt-BR" sz="28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Ancelmo</a:t>
            </a: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mulher do ex-governador do Rio de Janeiro Sergio Cabral (MDB). </a:t>
            </a:r>
            <a:endParaRPr lang="pt-BR"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23318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669099"/>
          </a:xfrm>
          <a:prstGeom prst="rect">
            <a:avLst/>
          </a:prstGeom>
          <a:noFill/>
        </p:spPr>
        <p:txBody>
          <a:bodyPr wrap="square">
            <a:spAutoFit/>
          </a:bodyPr>
          <a:lstStyle/>
          <a:p>
            <a:pPr algn="just">
              <a:lnSpc>
                <a:spcPct val="107000"/>
              </a:lnSpc>
              <a:spcAft>
                <a:spcPts val="800"/>
              </a:spcAft>
            </a:pPr>
            <a:r>
              <a:rPr lang="pt-BR"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Impactos</a:t>
            </a:r>
            <a:b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Estudo do Conselho Nacional de Justiça constatou que 622 presas são grávidas ou estão em fase de amamentação. Lewandowski havia determinado que o Departamento Penitenciário Nacional (Depen) </a:t>
            </a:r>
            <a:r>
              <a:rPr lang="pt-BR" sz="2800" u="sng" dirty="0">
                <a:solidFill>
                  <a:schemeClr val="bg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listasse todas as presas preventivas</a:t>
            </a: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gestantes ou mães de crianças com até 12 anos.</a:t>
            </a:r>
            <a:endParaRPr lang="pt-BR"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770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3215689"/>
          </a:xfrm>
          <a:prstGeom prst="rect">
            <a:avLst/>
          </a:prstGeom>
          <a:noFill/>
        </p:spPr>
        <p:txBody>
          <a:bodyPr wrap="square">
            <a:spAutoFit/>
          </a:bodyPr>
          <a:lstStyle/>
          <a:p>
            <a:pPr algn="just">
              <a:lnSpc>
                <a:spcPct val="107000"/>
              </a:lnSpc>
              <a:spcAft>
                <a:spcPts val="800"/>
              </a:spcAft>
            </a:pPr>
            <a:r>
              <a:rPr lang="pt-BR"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órgão também foi obrigado a indicar se as unidades têm superlotação, escolta para garantir o acompanhamento da gestação, assistência médica adequada, berçários e creches.</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53985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4410503"/>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Diante desses dados, o ministro afirmou que não há como se falar em universo de pessoas indeterminadas — ao contrário, trata-se de pacientes perfeitamente identificáveis. Como, no entanto, nem todos os estados forneceram as informações, o ministro desmembrou o processo, separando aquele com a listagem das mulheres atingidas diretamente pelo HC daquele em que não há ainda os dados solicitados.</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59316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5130122"/>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"Considero que o Supremo deva assumir a responsabilidade com relação aos mais de 100 milhões de processos a cargo de 16 mil juízes e as dificuldades de acesso a justiça e passe a aplicar remédios de maior abrangência, para construir mais isonomia e que lesões a direitos sejam sanadas mais celeremente", analisou Lewandowski.</a:t>
            </a:r>
            <a:endParaRPr lang="pt-BR"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5985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1166192"/>
            <a:ext cx="5275721" cy="4326536"/>
          </a:xfrm>
        </p:spPr>
        <p:txBody>
          <a:bodyPr anchor="b">
            <a:noAutofit/>
          </a:bodyPr>
          <a:lstStyle/>
          <a:p>
            <a:pPr algn="just">
              <a:lnSpc>
                <a:spcPct val="150000"/>
              </a:lnSpc>
              <a:spcAft>
                <a:spcPts val="800"/>
              </a:spcAft>
            </a:pPr>
            <a:r>
              <a:rPr lang="pt-P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encarceramento humano como pena se mostra cada vez mais promíscuo e ineficiente – principalmente no Brasil. Existe um alto custo para sua manutenção sem, entretanto, esse sistema (do encarceramento) apresentar respostas e soluções eficazes do que seria sua real finalidade no mundo moderno – qual seja: a ressocialização e reinserção dos/as presos/as em presídios ou penitenciárias ao convívio social fora das grades.</a:t>
            </a:r>
            <a:br>
              <a:rPr lang="pt-BR" sz="1800" dirty="0">
                <a:effectLst/>
                <a:latin typeface="Times New Roman" panose="02020603050405020304" pitchFamily="18" charset="0"/>
                <a:ea typeface="Times New Roman" panose="02020603050405020304" pitchFamily="18" charset="0"/>
                <a:cs typeface="Calibri" panose="020F0502020204030204" pitchFamily="34" charset="0"/>
              </a:rPr>
            </a:br>
            <a:endParaRPr lang="pt-B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558873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pic>
        <p:nvPicPr>
          <p:cNvPr id="11" name="Imagem 10" descr="Mapa&#10;&#10;Descrição gerada automaticamente">
            <a:extLst>
              <a:ext uri="{FF2B5EF4-FFF2-40B4-BE49-F238E27FC236}">
                <a16:creationId xmlns:a16="http://schemas.microsoft.com/office/drawing/2014/main" id="{83B4B98F-AEAA-6029-B788-603F7D0A857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0860" y="298764"/>
            <a:ext cx="11315805" cy="6111565"/>
          </a:xfrm>
          <a:prstGeom prst="rect">
            <a:avLst/>
          </a:prstGeom>
          <a:noFill/>
          <a:ln>
            <a:noFill/>
          </a:ln>
        </p:spPr>
      </p:pic>
    </p:spTree>
    <p:extLst>
      <p:ext uri="{BB962C8B-B14F-4D97-AF65-F5344CB8AC3E}">
        <p14:creationId xmlns:p14="http://schemas.microsoft.com/office/powerpoint/2010/main" val="4021655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3361626"/>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voto do ministro Lewandowski tem 56 páginas, e inclui de relatos a dados do Levantamento de Informações Penitenciárias (</a:t>
            </a:r>
            <a:r>
              <a:rPr lang="pt-BR" sz="20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Infopen</a:t>
            </a: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do Ministério da Justiça. O ministro relator ressaltou que entre os 1.478 estabelecimentos penais do país, apenas 34% têm cela ou dormitório adequado para gestantes, 32% das unidades femininas e 3% das mistas têm berçários ou centros de referência materno-infantil. Além disso, somente 5% das unidades femininas contam com creches.</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37036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08FCC2DE-4CE9-9EC1-5DA8-4D4113C34846}"/>
              </a:ext>
            </a:extLst>
          </p:cNvPr>
          <p:cNvSpPr txBox="1"/>
          <p:nvPr/>
        </p:nvSpPr>
        <p:spPr>
          <a:xfrm>
            <a:off x="480861" y="2354969"/>
            <a:ext cx="5836050" cy="3224985"/>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Outro ponto bastante levantado pelos ministros é a transferência de pena das mulheres para os filhos delas. O ministro relator afirmou que o Estado brasileiro não é capaz de garantir estrutura mínima de cuidado pré-natal e direito à maternidade segura sequer às mulheres que não estão presas.</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640864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4515916"/>
          </a:xfrm>
          <a:prstGeom prst="rect">
            <a:avLst/>
          </a:prstGeom>
          <a:noFill/>
        </p:spPr>
        <p:txBody>
          <a:bodyPr wrap="square">
            <a:spAutoFit/>
          </a:bodyPr>
          <a:lstStyle/>
          <a:p>
            <a:pPr algn="just">
              <a:lnSpc>
                <a:spcPct val="107000"/>
              </a:lnSpc>
              <a:spcAft>
                <a:spcPts val="800"/>
              </a:spcAft>
            </a:pPr>
            <a:r>
              <a:rPr lang="pt-BR" sz="2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Direitos Humanos</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2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 defensor Público-Geral Federal, Carlos Eduardo Paz, relatou que as defensorias públicas lidam cotidianamente com o cárcere e situações a ele correlatas. De acordo com ele, "não é preciso muito exercício de imaginação para entendermos os augúrios do cárcere para recém-nascidos e mães. Os conhecidos problemas salta aos olhos, afronta a dignidade". Dessa forma, ele defendeu que, para problemas coletivos, são adequadas soluções coletivas.</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93644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4015330"/>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"Esta é uma mudança de cultura importante que acontece a partir de hoje. Nós, que trabalhamos com direito penal e processual penal, sabemos como é caro o entendimento de que o Habeas Corpus cabe coletivamente", afirmou. Paz disse ainda que esta decisão deverá se tornar instrumento de cabeceira de defensores públicos e promotores de direitos humanos para casos futuros.</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0620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4020268"/>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 advogada da entidade que impetrou a ação, o Coletivo de Advogados em Direitos Humanos (</a:t>
            </a:r>
            <a:r>
              <a:rPr lang="pt-BR" sz="20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CADHu</a:t>
            </a: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Nathalie Fragoso, também comemorou a decisão, afirmando ser este um passo importantíssimo para a superação do encarceramento em massa feminino. No entanto, lembrou que o pedido não foi integralmente contemplado. "Os ministros colocaram restrições em relação à natureza do crime. O que não cabe, pelo nosso entendimento, no momento da prisão preventiva, quando se tem a presunção da inocência", explicou.</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01341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4020268"/>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Para o coletivo, na prisão as mulheres estão expostas a doenças como sífilis, tuberculose, de prevalência bem maior nesse ambiente, além de abusos e violências variadas. "E tem-se ainda o uso excessivo da prisão provisória. O que significa que gestantes e mães enfrentam esse inferno sendo por princípio inocentes", disse a advogada Heloisa Machado. De acordo com o coletivo, na média, 30% das mulheres estão ainda sob prisão provisória, ou seja, sequer foram julgadas ainda. Em alguns estados, como Sergipe, o número passa dos 90%.</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66359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2D1F93F5-15C6-6941-F0B9-D70DF45728E6}"/>
              </a:ext>
            </a:extLst>
          </p:cNvPr>
          <p:cNvSpPr txBox="1"/>
          <p:nvPr/>
        </p:nvSpPr>
        <p:spPr>
          <a:xfrm>
            <a:off x="480860" y="2206788"/>
            <a:ext cx="5909729" cy="3620158"/>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Da Defensoria Pública de São Paulo, Rafael </a:t>
            </a:r>
            <a:r>
              <a:rPr lang="pt-BR" sz="24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Monnerat</a:t>
            </a:r>
            <a:r>
              <a:rPr lang="pt-BR"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comentou que o Supremo tem dado decisões em favor de mulheres nestas situações. No entanto, de acordo com ele, o caminho até a Corte Suprema é longo "A média é de 275 dias. Quase os nove meses de uma gestação. Tragédias podem acontecer nesse prazo dentro do sistema prisional", sustentou.</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35654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90FC156-9270-7287-93A6-01E18E263D7A}"/>
              </a:ext>
            </a:extLst>
          </p:cNvPr>
          <p:cNvSpPr txBox="1"/>
          <p:nvPr/>
        </p:nvSpPr>
        <p:spPr>
          <a:xfrm>
            <a:off x="480860" y="1501432"/>
            <a:ext cx="5909728" cy="3861763"/>
          </a:xfrm>
          <a:prstGeom prst="rect">
            <a:avLst/>
          </a:prstGeom>
          <a:noFill/>
        </p:spPr>
        <p:txBody>
          <a:bodyPr wrap="square">
            <a:spAutoFit/>
          </a:bodyPr>
          <a:lstStyle/>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HABEAS CORPUS 143.641 SÃO PAULO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RELATOR : MIN. RICARDO LEWANDOWSKI</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PACTE.(S) :TODAS AS MULHERES SUBMETIDAS À PRISÃO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CAUTELAR NO SISTEMA PENITENCIÁRIO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NACIONAL, QUE OSTENTEM A CONDIÇÃO 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GESTANTES, DE PUÉRPERAS OU DE MÃES COM</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CRIANÇAS COM ATÉ 12 ANOS DE IDADE SOB</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SUA RESPONSABILIDADE, E DAS PRÓPRIAS</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CRIANÇAS</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891644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ixaDeTexto 15">
            <a:extLst>
              <a:ext uri="{FF2B5EF4-FFF2-40B4-BE49-F238E27FC236}">
                <a16:creationId xmlns:a16="http://schemas.microsoft.com/office/drawing/2014/main" id="{A438331C-BC49-B237-87B0-A4033C821DA7}"/>
              </a:ext>
            </a:extLst>
          </p:cNvPr>
          <p:cNvSpPr txBox="1"/>
          <p:nvPr/>
        </p:nvSpPr>
        <p:spPr>
          <a:xfrm>
            <a:off x="344557" y="477658"/>
            <a:ext cx="5936973" cy="6463308"/>
          </a:xfrm>
          <a:prstGeom prst="rect">
            <a:avLst/>
          </a:prstGeom>
          <a:noFill/>
        </p:spPr>
        <p:txBody>
          <a:bodyPr wrap="square">
            <a:spAutoFit/>
          </a:bodyPr>
          <a:lstStyle/>
          <a:p>
            <a:r>
              <a:rPr lang="pt-BR" dirty="0">
                <a:solidFill>
                  <a:schemeClr val="bg1"/>
                </a:solidFill>
              </a:rPr>
              <a:t>Ementa: HABEAS CORPUS COLETIVO. ADMISSIBILIDADE. DOUTRINA BRASILEIRA DO HABEAS CORPUS. MÁXIMA EFETIVIDADE DO WRIT. MÃES E GESTANTES PRESAS. RELAÇÕES SOCIAIS MASSIFICADAS E BUROCRATIZADAS. GRUPOS SOCIAIS VULNERÁVEIS. ACESSO À JUSTIÇA. FACILITAÇÃO. EMPREGO DE REMÉDIOS PROCESSUAIS ADEQUADOS. LEGITIMIDADE ATIVA. APLICAÇÃO ANALÓGICA DA LEI 13.300/2016. MULHERES GRÁVIDAS OU COM CRIANÇAS SOB SUA GUARDA. PRISÕES PREVENTIVAS CUMPRIDAS EM CONDIÇÕES DEGRADANTES. INADMISSIBILIDADE. PRIVAÇÃO DE CUIDADOS MÉDICOS PRÉ- NATAL E PÓS-PARTO. FALTA DE BERÇARIOS E CRECHES. ADPF 347 MC/DF. SISTEMA PRISIONAL BRASILEIRO. ESTADO DE COISAS INCONSTITUCIONAL. CULTURA DO ENCARCERAMENTO. NECESSIDADE DE SUPERAÇÃO. DETENÇÕES CAUTELARES DECRETADAS DE FORMA ABUSIVA E IRRAZOÁVEL. INCAPACIDADE DO ESTADO DE ASSEGURAR DIREITOS FUNDAMENTAIS ÀS ENCARCERADAS. OBJETIVOS DE DESENVOLVIMENTO DO MILÊNIO E DE DESENVOLVIMENTO SUSTENTÁVEL DA ORGANIZAÇÃO DAS NAÇÕES UNIDAS. REGRAS DE BANGKOK. ESTATUTO DA PRIMEIRA INFÂNCIA. APLICAÇÃO À ESPÉCIE. ORDEM CONCEDIDA. EXTENSÃO DE OFÍCIO.</a:t>
            </a:r>
          </a:p>
        </p:txBody>
      </p:sp>
    </p:spTree>
    <p:extLst>
      <p:ext uri="{BB962C8B-B14F-4D97-AF65-F5344CB8AC3E}">
        <p14:creationId xmlns:p14="http://schemas.microsoft.com/office/powerpoint/2010/main" val="808488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3657520"/>
            <a:ext cx="5275721" cy="1835207"/>
          </a:xfrm>
        </p:spPr>
        <p:txBody>
          <a:bodyPr anchor="b">
            <a:noAutofit/>
          </a:bodyPr>
          <a:lstStyle/>
          <a:p>
            <a:pPr algn="just">
              <a:lnSpc>
                <a:spcPct val="115000"/>
              </a:lnSpc>
              <a:spcAft>
                <a:spcPts val="800"/>
              </a:spcAft>
            </a:pPr>
            <a:r>
              <a:rPr lang="pt-B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Como cediço, investe-se muito (muros e cercas das prisões) em nada (pouca ou quase nenhuma ressocialização e reinserção no mercado de trabalho e no convívio social fora das grades das prisões), criando-se a falsa ilusão (aos olhos da mídia e dos pouco informados) de que tudo está sob controle, vendendo-se a ideia de que a rigidez do sistema prisional está conseguindo reduzir e/ou acabar com a criminalidade – todos esses argumentos caem por terra quando somos noticiados (quase que diariamente) das diversões rebeliões que se estendem pelo país afora.</a:t>
            </a: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32653462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4" name="CaixaDeTexto 13">
            <a:extLst>
              <a:ext uri="{FF2B5EF4-FFF2-40B4-BE49-F238E27FC236}">
                <a16:creationId xmlns:a16="http://schemas.microsoft.com/office/drawing/2014/main" id="{6219C22C-6940-B9BD-0824-DE5EA8C0002F}"/>
              </a:ext>
            </a:extLst>
          </p:cNvPr>
          <p:cNvSpPr txBox="1"/>
          <p:nvPr/>
        </p:nvSpPr>
        <p:spPr>
          <a:xfrm>
            <a:off x="480860" y="2453231"/>
            <a:ext cx="5762766" cy="2932406"/>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	– Existência de relações sociais massificadas e burocratizadas, cujos problemas estão a exigir soluções a partir de remédios processuais coletivos, especialmente para coibir ou prevenir lesões a direitos de grupos vulneráveis.</a:t>
            </a:r>
          </a:p>
        </p:txBody>
      </p:sp>
    </p:spTree>
    <p:extLst>
      <p:ext uri="{BB962C8B-B14F-4D97-AF65-F5344CB8AC3E}">
        <p14:creationId xmlns:p14="http://schemas.microsoft.com/office/powerpoint/2010/main" val="9393591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AF675394-AD5C-F173-2B72-86AF6FC0A5C7}"/>
              </a:ext>
            </a:extLst>
          </p:cNvPr>
          <p:cNvSpPr txBox="1"/>
          <p:nvPr/>
        </p:nvSpPr>
        <p:spPr>
          <a:xfrm>
            <a:off x="480860" y="2800890"/>
            <a:ext cx="5909728" cy="2835263"/>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II	– Conhecimento do writ coletivo homenageia nossa tradição jurídica de conferir a maior amplitude possível ao remédio heroico, conhecida como doutrina brasileira do habeas corpus.</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08790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r>
              <a:rPr lang="pt-B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III	– Entendimento que se amolda ao disposto no art. 654, § 2º, do Código de Processo Penal - CPP, o qual outorga aos juízes e tribunais competência para expedir, de ofício, ordem de habeas corpus, quando no curso de processo, verificarem que alguém sofre ou está na iminência de sofrer coação ilegal.</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2199345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9570A9F2-A9EC-0069-8185-4BDE15B3D09C}"/>
              </a:ext>
            </a:extLst>
          </p:cNvPr>
          <p:cNvSpPr txBox="1"/>
          <p:nvPr/>
        </p:nvSpPr>
        <p:spPr>
          <a:xfrm>
            <a:off x="480860" y="2800890"/>
            <a:ext cx="5762766" cy="2048318"/>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IV	– Compreensão que se harmoniza também com o previsto no art. 580 do CPP, que faculta a extensão da ordem a todos que se encontram na mesma situação processual.</a:t>
            </a:r>
            <a:endParaRPr lang="pt-B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68392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335D1717-48D9-DEFB-658A-873499A8E13A}"/>
              </a:ext>
            </a:extLst>
          </p:cNvPr>
          <p:cNvSpPr txBox="1"/>
          <p:nvPr/>
        </p:nvSpPr>
        <p:spPr>
          <a:xfrm>
            <a:off x="480860" y="1763619"/>
            <a:ext cx="5909728" cy="4356898"/>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	- Tramitação de mais de 100 milhões de processos no Poder Judiciário, a cargo de pouco mais de 16 mil juízes, a qual exige que o STF prestigie remédios processuais de natureza coletiva para emprestar a máxima eficácia ao mandamento constitucional da razoável duração do processo e ao princípio universal da efetividade da prestação jurisdicional VI - A legitimidade ativa do habeas corpus coletivo, a princípio, deve ser reservada àqueles listados no art. 12 da Lei 13.300/2016, por analogia ao que dispõe a legislação referente ao mandado de injunção coletivo.</a:t>
            </a:r>
            <a:endParaRPr lang="pt-B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33611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09E7AA6F-C418-0B8C-A087-55A2BDE4250B}"/>
              </a:ext>
            </a:extLst>
          </p:cNvPr>
          <p:cNvSpPr txBox="1"/>
          <p:nvPr/>
        </p:nvSpPr>
        <p:spPr>
          <a:xfrm>
            <a:off x="480860" y="2800890"/>
            <a:ext cx="5909728" cy="3296287"/>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 - A legitimidade ativa do habeas corpus coletivo, a princípio, deve ser reservada àqueles listados no art. 12 da Lei 13.300/2016, por analogia ao que dispõe a legislação referente ao mandado de injunção coletivo.</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12169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979E5260-781F-01EC-4C19-B4E674674C5E}"/>
              </a:ext>
            </a:extLst>
          </p:cNvPr>
          <p:cNvSpPr txBox="1"/>
          <p:nvPr/>
        </p:nvSpPr>
        <p:spPr>
          <a:xfrm>
            <a:off x="480860" y="2059982"/>
            <a:ext cx="5909728" cy="3368936"/>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VII	– Comprovação nos autos de existência de situação estrutural em que mulheres grávidas e mães de crianças (entendido o vocábulo aqui em seu sentido legal, como a pessoa de até doze anos de idade incompletos, nos termos do art. 2º do Estatuto da Criança e do Adolescente - ECA) estão, de fato, cumprindo prisão preventiva em situação degradante, privadas de cuidados médicos pré-natais e pós-parto, inexistindo, outrossim berçários e creches para seus filhos.</a:t>
            </a:r>
            <a:endParaRPr lang="pt-B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6111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B693C7C2-5E16-82D1-5C7C-80770EDA4F7F}"/>
              </a:ext>
            </a:extLst>
          </p:cNvPr>
          <p:cNvSpPr txBox="1"/>
          <p:nvPr/>
        </p:nvSpPr>
        <p:spPr>
          <a:xfrm>
            <a:off x="480860" y="2356345"/>
            <a:ext cx="5762766" cy="4419351"/>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VIII	– “Cultura do encarceramento” que se evidencia pela exagerada e irrazoável imposição de prisões provisórias a mulheres pobres e vulneráveis, em decorrência de excessos na interpretação e aplicação da lei penal, bem assim da processual penal, mesmo diante da existência de outras soluções, de caráter humanitário, abrigadas no ordenamento jurídico vigente.</a:t>
            </a:r>
            <a:endParaRPr lang="pt-B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98186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br>
            <a: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IX	– Quadro fático especialmente inquietante que se revela pela incapacidade de o Estado brasileiro garantir cuidados mínimos relativos à maternidade, até mesmo às mulheres que não estão em situação prisional, como comprova o “caso Alyne Pimentel”, julgado pelo Comitê para a Eliminação de todas as Formas de Discriminação contra a Mulher das Nações Unidas.</a:t>
            </a:r>
            <a:b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14357524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A31C353-EFBD-B0D7-4520-FFB0D35E10E9}"/>
              </a:ext>
            </a:extLst>
          </p:cNvPr>
          <p:cNvSpPr txBox="1"/>
          <p:nvPr/>
        </p:nvSpPr>
        <p:spPr>
          <a:xfrm>
            <a:off x="480860" y="2356345"/>
            <a:ext cx="5762766" cy="4419351"/>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	– Tanto o Objetivo de Desenvolvimento do Milênio nº 5 (melhorar a saúde materna) quanto o Objetivo de Desenvolvimento Sustentável nº 5 (alcançar a igualdade de gênero e empoderar todas as mulheres e meninas), ambos da Organização das Nações Unidades, ao tutelarem a saúde reprodutiva das pessoas do gênero feminino, corroboram o pleito formulado na impetração.</a:t>
            </a:r>
            <a:endParaRPr lang="pt-B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85296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4329021"/>
            <a:ext cx="5275721" cy="1835207"/>
          </a:xfrm>
        </p:spPr>
        <p:txBody>
          <a:bodyPr anchor="b">
            <a:noAutofit/>
          </a:bodyPr>
          <a:lstStyle/>
          <a:p>
            <a:pPr algn="just">
              <a:lnSpc>
                <a:spcPct val="115000"/>
              </a:lnSpc>
              <a:spcAft>
                <a:spcPts val="800"/>
              </a:spcAft>
            </a:pPr>
            <a:r>
              <a:rPr lang="pt-PT" sz="2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Além disso, existe ainda uma cultura, ou consciência popular, que só acredita no direito penal quando esse “coloca” os/as criminosos/as na cadeia” (direito penal do inimigo), bem como uma parcela irresponsável da mídia que “alimenta” a ideia de rigidez penal e prisional de forma inconsequente (sem se aprofundar no problema e buscar soluções reais e efetivas com diálogo e apresentação de pesquisas acadêmicas etc.).</a:t>
            </a:r>
            <a:br>
              <a:rPr lang="pt-BR" sz="1800" dirty="0">
                <a:effectLst/>
                <a:latin typeface="Times New Roman" panose="02020603050405020304" pitchFamily="18" charset="0"/>
                <a:ea typeface="Times New Roman" panose="02020603050405020304" pitchFamily="18" charset="0"/>
                <a:cs typeface="Calibri" panose="020F0502020204030204" pitchFamily="34"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37046620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030B69DE-F359-1EDD-DA13-ACD1D861F009}"/>
              </a:ext>
            </a:extLst>
          </p:cNvPr>
          <p:cNvSpPr txBox="1"/>
          <p:nvPr/>
        </p:nvSpPr>
        <p:spPr>
          <a:xfrm>
            <a:off x="480860" y="2356345"/>
            <a:ext cx="5909728" cy="3629007"/>
          </a:xfrm>
          <a:prstGeom prst="rect">
            <a:avLst/>
          </a:prstGeom>
          <a:noFill/>
        </p:spPr>
        <p:txBody>
          <a:bodyPr wrap="square">
            <a:spAutoFit/>
          </a:bodyPr>
          <a:lstStyle/>
          <a:p>
            <a:pPr algn="just">
              <a:lnSpc>
                <a:spcPct val="107000"/>
              </a:lnSpc>
              <a:spcAft>
                <a:spcPts val="800"/>
              </a:spcAft>
            </a:pPr>
            <a:r>
              <a:rPr lang="pt-B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	– Incidência de amplo regramento internacional relativo a Direitos Humanos, em especial das Regras de Bangkok, segundo as quais deve ser priorizada solução judicial que facilite a utilização de alternativas penais ao encarceramento, principalmente para as hipóteses em que ainda não haja decisão condenatória transitada em julgado.</a:t>
            </a:r>
            <a:endParaRPr lang="pt-B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06683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00E26580-AB39-CB45-9CA2-FC3483E0D961}"/>
              </a:ext>
            </a:extLst>
          </p:cNvPr>
          <p:cNvSpPr txBox="1"/>
          <p:nvPr/>
        </p:nvSpPr>
        <p:spPr>
          <a:xfrm>
            <a:off x="480861" y="2504527"/>
            <a:ext cx="5909727" cy="4218334"/>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XI	– Cuidados com a mulher presa que se direcionam não só a ela, mas igualmente aos seus filhos, os quais sofrem injustamente as consequências da prisão, em flagrante contrariedade ao art. 227 da Constituição, cujo teor determina que se dê prioridade absoluta à concretização dos direitos destes.</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9684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CDF4C430-B1D7-537E-749F-362B7C51B600}"/>
              </a:ext>
            </a:extLst>
          </p:cNvPr>
          <p:cNvSpPr txBox="1"/>
          <p:nvPr/>
        </p:nvSpPr>
        <p:spPr>
          <a:xfrm>
            <a:off x="480860" y="2800890"/>
            <a:ext cx="5762766" cy="2835263"/>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XII	– Quadro descrito nos autos que exige o estrito cumprimento do Estatuto da Primeira Infância, em especial da nova redação por ele conferida ao art. 318, IV e V, do Código de Processo Penal.</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32237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BFB31A58-5572-5E71-67B3-337AD4BB6950}"/>
              </a:ext>
            </a:extLst>
          </p:cNvPr>
          <p:cNvSpPr txBox="1"/>
          <p:nvPr/>
        </p:nvSpPr>
        <p:spPr>
          <a:xfrm>
            <a:off x="480860" y="2504527"/>
            <a:ext cx="5909728" cy="3757311"/>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XIII	– Acolhimento do writ que se impõe de modo a superar tanto a arbitrariedade judicial quanto a sistemática exclusão de direitos de grupos hipossuficientes, típica de sistemas jurídicos que não dispõem de soluções coletivas para problemas estruturais.</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9615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24E87FA3-C46F-0856-A3CC-DB178A3CBBA5}"/>
              </a:ext>
            </a:extLst>
          </p:cNvPr>
          <p:cNvSpPr txBox="1"/>
          <p:nvPr/>
        </p:nvSpPr>
        <p:spPr>
          <a:xfrm>
            <a:off x="480860" y="1467256"/>
            <a:ext cx="5909728" cy="4686219"/>
          </a:xfrm>
          <a:prstGeom prst="rect">
            <a:avLst/>
          </a:prstGeom>
          <a:noFill/>
        </p:spPr>
        <p:txBody>
          <a:bodyPr wrap="square">
            <a:spAutoFit/>
          </a:bodyPr>
          <a:lstStyle/>
          <a:p>
            <a:pPr algn="just">
              <a:lnSpc>
                <a:spcPct val="107000"/>
              </a:lnSpc>
              <a:spcAft>
                <a:spcPts val="800"/>
              </a:spcAft>
            </a:pPr>
            <a:r>
              <a:rPr lang="pt-BR" sz="2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XIV	– Ordem concedida para determinar a substituição da prisão preventiva pela domiciliar - sem prejuízo da aplicação concomitante das medidas alternativas previstas no art. 319 do CPP - de todas as mulheres presas, gestantes, puérperas ou mães de crianças e deficientes, nos termos do art. 2º do ECA e da Convenção sobre Direitos das Pessoas com Deficiências (Decreto Legislativo 186/2008 e Lei 13.146/2015), relacionadas neste processo pelo DEPEN e outras autoridades estaduais, enquanto perdurar tal condição, excetuados os casos de crimes praticados por elas mediante violência ou grave ameaça, contra seus descendentes.</a:t>
            </a:r>
            <a:endParaRPr lang="pt-B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40888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480860" y="2504527"/>
            <a:ext cx="5909728" cy="4218334"/>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XV	– Extensão da ordem de ofício a todas as demais mulheres presas, gestantes, puérperas ou mães de crianças e de pessoas com deficiência, bem assim às adolescentes sujeitas a medidas socioeducativas em idêntica situação no território nacional, observadas as restrições acima.</a:t>
            </a:r>
            <a:endPar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7506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480860" y="2504527"/>
            <a:ext cx="5909728" cy="1915974"/>
          </a:xfrm>
          <a:prstGeom prst="rect">
            <a:avLst/>
          </a:prstGeom>
          <a:noFill/>
        </p:spPr>
        <p:txBody>
          <a:bodyPr wrap="square">
            <a:spAutoFit/>
          </a:bodyPr>
          <a:lstStyle/>
          <a:p>
            <a:pPr algn="just">
              <a:lnSpc>
                <a:spcPct val="107000"/>
              </a:lnSpc>
              <a:spcAft>
                <a:spcPts val="800"/>
              </a:spcAft>
            </a:pPr>
            <a:r>
              <a:rPr lang="pt-BR"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IMPORTANTES REFLEXÕES DO VOTO DO MINISTRO RICARDO LEWANDOWSKI DO STF NO HC 143.641-SP:</a:t>
            </a:r>
          </a:p>
        </p:txBody>
      </p:sp>
    </p:spTree>
    <p:extLst>
      <p:ext uri="{BB962C8B-B14F-4D97-AF65-F5344CB8AC3E}">
        <p14:creationId xmlns:p14="http://schemas.microsoft.com/office/powerpoint/2010/main" val="234868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480860" y="2504527"/>
            <a:ext cx="5909728" cy="4015330"/>
          </a:xfrm>
          <a:prstGeom prst="rect">
            <a:avLst/>
          </a:prstGeom>
          <a:noFill/>
        </p:spPr>
        <p:txBody>
          <a:bodyPr wrap="square">
            <a:spAutoFit/>
          </a:bodyPr>
          <a:lstStyle/>
          <a:p>
            <a:pPr algn="just">
              <a:lnSpc>
                <a:spcPct val="107000"/>
              </a:lnSpc>
              <a:spcAft>
                <a:spcPts val="800"/>
              </a:spcAft>
            </a:pPr>
            <a:r>
              <a:rPr lang="pt-BR" sz="2400" dirty="0">
                <a:solidFill>
                  <a:schemeClr val="bg1"/>
                </a:solidFill>
                <a:latin typeface="Arial" panose="020B0604020202020204" pitchFamily="34" charset="0"/>
                <a:cs typeface="Arial" panose="020B0604020202020204" pitchFamily="34" charset="0"/>
              </a:rPr>
              <a:t>É que, na sociedade contemporânea, burocratizada e massificada, as lesões a direitos, cada vez mais, assumem um caráter coletivo, sendo conveniente, inclusive por razões de política judiciária, disponibilizar-se um remédio expedito e efetivo para a proteção dos segmentos por elas atingidos, usualmente desprovidos de mecanismos de defesa céleres e adequados</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345672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637390" y="637844"/>
            <a:ext cx="5909728" cy="4775603"/>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Como o processo de formação das demandas é complexo, já que composto por diversas fases - nomear, culpar e pleitear, na ilustrativa lição da doutrina norte-americana (Cf. FELSTINER, W. L. F.; ABEL, R. L.; SARAT, A. The </a:t>
            </a:r>
            <a:r>
              <a:rPr lang="pt-BR" sz="2200" dirty="0" err="1">
                <a:solidFill>
                  <a:schemeClr val="bg1"/>
                </a:solidFill>
                <a:latin typeface="Arial" panose="020B0604020202020204" pitchFamily="34" charset="0"/>
                <a:cs typeface="Arial" panose="020B0604020202020204" pitchFamily="34" charset="0"/>
              </a:rPr>
              <a:t>Emergence</a:t>
            </a:r>
            <a:r>
              <a:rPr lang="pt-BR" sz="2200" dirty="0">
                <a:solidFill>
                  <a:schemeClr val="bg1"/>
                </a:solidFill>
                <a:latin typeface="Arial" panose="020B0604020202020204" pitchFamily="34" charset="0"/>
                <a:cs typeface="Arial" panose="020B0604020202020204" pitchFamily="34" charset="0"/>
              </a:rPr>
              <a:t> </a:t>
            </a:r>
            <a:r>
              <a:rPr lang="pt-BR" sz="2200" dirty="0" err="1">
                <a:solidFill>
                  <a:schemeClr val="bg1"/>
                </a:solidFill>
                <a:latin typeface="Arial" panose="020B0604020202020204" pitchFamily="34" charset="0"/>
                <a:cs typeface="Arial" panose="020B0604020202020204" pitchFamily="34" charset="0"/>
              </a:rPr>
              <a:t>and</a:t>
            </a:r>
            <a:r>
              <a:rPr lang="pt-BR" sz="2200" dirty="0">
                <a:solidFill>
                  <a:schemeClr val="bg1"/>
                </a:solidFill>
                <a:latin typeface="Arial" panose="020B0604020202020204" pitchFamily="34" charset="0"/>
                <a:cs typeface="Arial" panose="020B0604020202020204" pitchFamily="34" charset="0"/>
              </a:rPr>
              <a:t> </a:t>
            </a:r>
            <a:r>
              <a:rPr lang="pt-BR" sz="2200" dirty="0" err="1">
                <a:solidFill>
                  <a:schemeClr val="bg1"/>
                </a:solidFill>
                <a:latin typeface="Arial" panose="020B0604020202020204" pitchFamily="34" charset="0"/>
                <a:cs typeface="Arial" panose="020B0604020202020204" pitchFamily="34" charset="0"/>
              </a:rPr>
              <a:t>Transformation</a:t>
            </a:r>
            <a:r>
              <a:rPr lang="pt-BR" sz="2200" dirty="0">
                <a:solidFill>
                  <a:schemeClr val="bg1"/>
                </a:solidFill>
                <a:latin typeface="Arial" panose="020B0604020202020204" pitchFamily="34" charset="0"/>
                <a:cs typeface="Arial" panose="020B0604020202020204" pitchFamily="34" charset="0"/>
              </a:rPr>
              <a:t> </a:t>
            </a:r>
            <a:r>
              <a:rPr lang="pt-BR" sz="2200" dirty="0" err="1">
                <a:solidFill>
                  <a:schemeClr val="bg1"/>
                </a:solidFill>
                <a:latin typeface="Arial" panose="020B0604020202020204" pitchFamily="34" charset="0"/>
                <a:cs typeface="Arial" panose="020B0604020202020204" pitchFamily="34" charset="0"/>
              </a:rPr>
              <a:t>of</a:t>
            </a:r>
            <a:r>
              <a:rPr lang="pt-BR" sz="2200" dirty="0">
                <a:solidFill>
                  <a:schemeClr val="bg1"/>
                </a:solidFill>
                <a:latin typeface="Arial" panose="020B0604020202020204" pitchFamily="34" charset="0"/>
                <a:cs typeface="Arial" panose="020B0604020202020204" pitchFamily="34" charset="0"/>
              </a:rPr>
              <a:t> Disputes: </a:t>
            </a:r>
            <a:r>
              <a:rPr lang="pt-BR" sz="2200" dirty="0" err="1">
                <a:solidFill>
                  <a:schemeClr val="bg1"/>
                </a:solidFill>
                <a:latin typeface="Arial" panose="020B0604020202020204" pitchFamily="34" charset="0"/>
                <a:cs typeface="Arial" panose="020B0604020202020204" pitchFamily="34" charset="0"/>
              </a:rPr>
              <a:t>Naming</a:t>
            </a:r>
            <a:r>
              <a:rPr lang="pt-BR" sz="2200" dirty="0">
                <a:solidFill>
                  <a:schemeClr val="bg1"/>
                </a:solidFill>
                <a:latin typeface="Arial" panose="020B0604020202020204" pitchFamily="34" charset="0"/>
                <a:cs typeface="Arial" panose="020B0604020202020204" pitchFamily="34" charset="0"/>
              </a:rPr>
              <a:t>, </a:t>
            </a:r>
            <a:r>
              <a:rPr lang="pt-BR" sz="2200" dirty="0" err="1">
                <a:solidFill>
                  <a:schemeClr val="bg1"/>
                </a:solidFill>
                <a:latin typeface="Arial" panose="020B0604020202020204" pitchFamily="34" charset="0"/>
                <a:cs typeface="Arial" panose="020B0604020202020204" pitchFamily="34" charset="0"/>
              </a:rPr>
              <a:t>Blaming</a:t>
            </a:r>
            <a:r>
              <a:rPr lang="pt-BR" sz="2200" dirty="0">
                <a:solidFill>
                  <a:schemeClr val="bg1"/>
                </a:solidFill>
                <a:latin typeface="Arial" panose="020B0604020202020204" pitchFamily="34" charset="0"/>
                <a:cs typeface="Arial" panose="020B0604020202020204" pitchFamily="34" charset="0"/>
              </a:rPr>
              <a:t>, </a:t>
            </a:r>
            <a:r>
              <a:rPr lang="pt-BR" sz="2200" dirty="0" err="1">
                <a:solidFill>
                  <a:schemeClr val="bg1"/>
                </a:solidFill>
                <a:latin typeface="Arial" panose="020B0604020202020204" pitchFamily="34" charset="0"/>
                <a:cs typeface="Arial" panose="020B0604020202020204" pitchFamily="34" charset="0"/>
              </a:rPr>
              <a:t>Claiming</a:t>
            </a:r>
            <a:r>
              <a:rPr lang="pt-BR" sz="2200" dirty="0">
                <a:solidFill>
                  <a:schemeClr val="bg1"/>
                </a:solidFill>
                <a:latin typeface="Arial" panose="020B0604020202020204" pitchFamily="34" charset="0"/>
                <a:cs typeface="Arial" panose="020B0604020202020204" pitchFamily="34" charset="0"/>
              </a:rPr>
              <a:t>. Law &amp; Society Review, v. 15, n. 3/4, 1980), é razoável supor que muitos direitos deixarão de ser pleiteados porque os grupos mais vulneráveis - dentre os quais estão os das pessoas presas - não saberão reconhecê-las nem tampouco vocalizá-los. </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81799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637390" y="637844"/>
            <a:ext cx="5909728" cy="5666872"/>
          </a:xfrm>
          <a:prstGeom prst="rect">
            <a:avLst/>
          </a:prstGeom>
          <a:noFill/>
        </p:spPr>
        <p:txBody>
          <a:bodyPr wrap="square">
            <a:spAutoFit/>
          </a:bodyPr>
          <a:lstStyle/>
          <a:p>
            <a:pPr algn="just">
              <a:lnSpc>
                <a:spcPct val="107000"/>
              </a:lnSpc>
              <a:spcAft>
                <a:spcPts val="800"/>
              </a:spcAft>
            </a:pPr>
            <a:r>
              <a:rPr lang="pt-BR" sz="2000" dirty="0">
                <a:solidFill>
                  <a:schemeClr val="bg1"/>
                </a:solidFill>
                <a:latin typeface="Arial" panose="020B0604020202020204" pitchFamily="34" charset="0"/>
                <a:cs typeface="Arial" panose="020B0604020202020204" pitchFamily="34" charset="0"/>
              </a:rPr>
              <a:t>Há, como foi reconhecido no voto, referendado por todos os ministros da Corte, uma falha estrutural que agrava a “cultura do encarceramento”, vigente entre nós, a qual se revela pela imposição exagerada de prisões provisórias a mulheres pobres e vulneráveis. Tal decorre, como já aventado por diversos analistas dessa problemática seja por um proceder mecânico, automatizado, de certos magistrados, assoberbados pelo excesso de trabalho, seja por uma interpretação acrítica, matizada por um ultrapassado viés </a:t>
            </a:r>
            <a:r>
              <a:rPr lang="pt-BR" sz="2000" dirty="0" err="1">
                <a:solidFill>
                  <a:schemeClr val="bg1"/>
                </a:solidFill>
                <a:latin typeface="Arial" panose="020B0604020202020204" pitchFamily="34" charset="0"/>
                <a:cs typeface="Arial" panose="020B0604020202020204" pitchFamily="34" charset="0"/>
              </a:rPr>
              <a:t>punitivista</a:t>
            </a:r>
            <a:r>
              <a:rPr lang="pt-BR" sz="2000" dirty="0">
                <a:solidFill>
                  <a:schemeClr val="bg1"/>
                </a:solidFill>
                <a:latin typeface="Arial" panose="020B0604020202020204" pitchFamily="34" charset="0"/>
                <a:cs typeface="Arial" panose="020B0604020202020204" pitchFamily="34" charset="0"/>
              </a:rPr>
              <a:t> da legislação penal e processual penal, cujo resultado leva a situações que ferem a dignidade humana de gestantes e mães submetidas a uma situação carcerária degradante, com evidentes prejuízos para as respectivas crianças. </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65290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695246" y="4329021"/>
            <a:ext cx="5275721" cy="1835207"/>
          </a:xfrm>
        </p:spPr>
        <p:txBody>
          <a:bodyPr anchor="b">
            <a:noAutofit/>
          </a:bodyPr>
          <a:lstStyle/>
          <a:p>
            <a:pPr algn="l">
              <a:lnSpc>
                <a:spcPct val="115000"/>
              </a:lnSpc>
              <a:spcAft>
                <a:spcPts val="800"/>
              </a:spcAft>
            </a:pPr>
            <a:r>
              <a:rPr lang="pt-PT"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Diante desse cenário de superlotações e caos cada vez maiores no sistema prisional brasileiro, é triste e alarmante (até sombrio por assim dizer) destacar que </a:t>
            </a:r>
            <a:r>
              <a:rPr lang="pt-PT" sz="32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“mais de 700.000 mulheres se encontram encarceradas atualmente </a:t>
            </a:r>
            <a:r>
              <a:rPr lang="pt-PT" sz="3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(dados mundiais).</a:t>
            </a:r>
            <a:br>
              <a:rPr lang="pt-BR" sz="1800" dirty="0">
                <a:effectLst/>
                <a:latin typeface="Times New Roman" panose="02020603050405020304" pitchFamily="18" charset="0"/>
                <a:ea typeface="Times New Roman" panose="02020603050405020304" pitchFamily="18" charset="0"/>
                <a:cs typeface="Calibri" panose="020F0502020204030204" pitchFamily="34" charset="0"/>
              </a:rPr>
            </a:br>
            <a:endParaRPr lang="pt-B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Tree>
    <p:extLst>
      <p:ext uri="{BB962C8B-B14F-4D97-AF65-F5344CB8AC3E}">
        <p14:creationId xmlns:p14="http://schemas.microsoft.com/office/powerpoint/2010/main" val="16899124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637390" y="637844"/>
            <a:ext cx="5909728" cy="5500160"/>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As evidências do que se afirmou na prefacial são várias. Inicialmente, cabe observar que, segundo o Levantamento Nacional de Informações Penitenciárias - INFOPEN Mulheres (Brasília: Departamento Penitenciário Nacional – Ministério da Justiça, Junho/2017), “a população absoluta de mulheres encarceradas no sistema penitenciário cresceu 567% entre os anos 2000 e 2014”, incremento muito superior ao da população masculina, que ainda assim aumentou exagerados 220% no mesmo período, a demonstrar a tendência geral de aumento do encarceramento no Brasil (INFOPEN Mulheres, p. 10). </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95840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3" name="CaixaDeTexto 12">
            <a:extLst>
              <a:ext uri="{FF2B5EF4-FFF2-40B4-BE49-F238E27FC236}">
                <a16:creationId xmlns:a16="http://schemas.microsoft.com/office/drawing/2014/main" id="{15B5763E-DBBD-D17B-D0C2-AD1A3CA77CD2}"/>
              </a:ext>
            </a:extLst>
          </p:cNvPr>
          <p:cNvSpPr txBox="1"/>
          <p:nvPr/>
        </p:nvSpPr>
        <p:spPr>
          <a:xfrm>
            <a:off x="637390" y="637844"/>
            <a:ext cx="5909728" cy="4669099"/>
          </a:xfrm>
          <a:prstGeom prst="rect">
            <a:avLst/>
          </a:prstGeom>
          <a:noFill/>
        </p:spPr>
        <p:txBody>
          <a:bodyPr wrap="square">
            <a:spAutoFit/>
          </a:bodyPr>
          <a:lstStyle/>
          <a:p>
            <a:pPr algn="just">
              <a:lnSpc>
                <a:spcPct val="107000"/>
              </a:lnSpc>
              <a:spcAft>
                <a:spcPts val="800"/>
              </a:spcAft>
            </a:pPr>
            <a:r>
              <a:rPr lang="pt-BR" sz="2800" dirty="0">
                <a:solidFill>
                  <a:schemeClr val="bg1"/>
                </a:solidFill>
                <a:latin typeface="Arial" panose="020B0604020202020204" pitchFamily="34" charset="0"/>
                <a:cs typeface="Arial" panose="020B0604020202020204" pitchFamily="34" charset="0"/>
              </a:rPr>
              <a:t>Especificamente no tocante à prisão provisória, “enquanto 52% das unidades masculinas são destinadas ao recolhimento de presos provisórios, apenas 27% das unidades femininas têm esta finalidade”, apesar de 30,1% da população prisional feminina ser provisória (INFOPEN Mulheres, p. 18-20).</a:t>
            </a:r>
            <a:endParaRPr lang="pt-BR"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28062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394283" y="1861437"/>
            <a:ext cx="5931016" cy="4708981"/>
          </a:xfrm>
          <a:prstGeom prst="rect">
            <a:avLst/>
          </a:prstGeom>
          <a:noFill/>
        </p:spPr>
        <p:txBody>
          <a:bodyPr wrap="square">
            <a:spAutoFit/>
          </a:bodyPr>
          <a:lstStyle/>
          <a:p>
            <a:r>
              <a:rPr lang="pt-BR" sz="2000" dirty="0">
                <a:solidFill>
                  <a:schemeClr val="bg1"/>
                </a:solidFill>
                <a:latin typeface="Arial" panose="020B0604020202020204" pitchFamily="34" charset="0"/>
                <a:cs typeface="Arial" panose="020B0604020202020204" pitchFamily="34" charset="0"/>
              </a:rPr>
              <a:t>Mais graves, porém, são os dados sobre infraestrutura relativa à maternidade no interior dos estabelecimentos prisionais, sobre os quais cabe apontar que: (i) nos estabelecimentos femininos, apenas 34% dispõem de cela ou dormitório adequado para gestantes, apenas 32% dispõem de berçário ou centro de referência materno infantil e apenas 5% dispõem de creche (INFOPEN Mulheres, p. 18-19); (</a:t>
            </a:r>
            <a:r>
              <a:rPr lang="pt-BR" sz="2000" dirty="0" err="1">
                <a:solidFill>
                  <a:schemeClr val="bg1"/>
                </a:solidFill>
                <a:latin typeface="Arial" panose="020B0604020202020204" pitchFamily="34" charset="0"/>
                <a:cs typeface="Arial" panose="020B0604020202020204" pitchFamily="34" charset="0"/>
              </a:rPr>
              <a:t>ii</a:t>
            </a:r>
            <a:r>
              <a:rPr lang="pt-BR" sz="2000" dirty="0">
                <a:solidFill>
                  <a:schemeClr val="bg1"/>
                </a:solidFill>
                <a:latin typeface="Arial" panose="020B0604020202020204" pitchFamily="34" charset="0"/>
                <a:cs typeface="Arial" panose="020B0604020202020204" pitchFamily="34" charset="0"/>
              </a:rPr>
              <a:t>) nos estabelecimentos mistos, apenas 6% das unidades dispõem de espaço específico para a custódia de gestantes, apenas 3% dispõem de berçário ou centro de referência materno infantil e nenhum dispõe de creche (INFOPEN Mulheres, p. 18-19). </a:t>
            </a:r>
          </a:p>
        </p:txBody>
      </p:sp>
    </p:spTree>
    <p:extLst>
      <p:ext uri="{BB962C8B-B14F-4D97-AF65-F5344CB8AC3E}">
        <p14:creationId xmlns:p14="http://schemas.microsoft.com/office/powerpoint/2010/main" val="35396038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394283" y="1861437"/>
            <a:ext cx="5931016" cy="4832092"/>
          </a:xfrm>
          <a:prstGeom prst="rect">
            <a:avLst/>
          </a:prstGeom>
          <a:noFill/>
        </p:spPr>
        <p:txBody>
          <a:bodyPr wrap="square">
            <a:spAutoFit/>
          </a:bodyPr>
          <a:lstStyle/>
          <a:p>
            <a:r>
              <a:rPr lang="pt-BR" sz="2800" dirty="0">
                <a:solidFill>
                  <a:schemeClr val="bg1"/>
                </a:solidFill>
                <a:latin typeface="Arial" panose="020B0604020202020204" pitchFamily="34" charset="0"/>
                <a:cs typeface="Arial" panose="020B0604020202020204" pitchFamily="34" charset="0"/>
              </a:rPr>
              <a:t>Esses números são ainda mais preocupantes se considerarmos que 89% das mulheres presas têm entre 18 e 45 anos (INFOPEN Mulheres, p. 22), ou seja, em idade em que há grande probabilidade de serem gestantes ou mães de crianças. Infelizmente, o INFOPEN Mulheres não informa quantas apresentam, efetivamente, tal condição. </a:t>
            </a:r>
          </a:p>
        </p:txBody>
      </p:sp>
    </p:spTree>
    <p:extLst>
      <p:ext uri="{BB962C8B-B14F-4D97-AF65-F5344CB8AC3E}">
        <p14:creationId xmlns:p14="http://schemas.microsoft.com/office/powerpoint/2010/main" val="18679414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578840" y="1644241"/>
            <a:ext cx="5746458" cy="4524315"/>
          </a:xfrm>
          <a:prstGeom prst="rect">
            <a:avLst/>
          </a:prstGeom>
          <a:noFill/>
        </p:spPr>
        <p:txBody>
          <a:bodyPr wrap="square">
            <a:spAutoFit/>
          </a:bodyPr>
          <a:lstStyle/>
          <a:p>
            <a:r>
              <a:rPr lang="pt-BR" dirty="0">
                <a:solidFill>
                  <a:schemeClr val="bg1"/>
                </a:solidFill>
                <a:latin typeface="Arial" panose="020B0604020202020204" pitchFamily="34" charset="0"/>
                <a:cs typeface="Arial" panose="020B0604020202020204" pitchFamily="34" charset="0"/>
              </a:rPr>
              <a:t>Outro dado de fundamental interesse diz respeito ao fato de que 68% das mulheres estão presas por crimes relacionados ao tráfico de entorpecentes, delitos que, na grande maioria dos casos, não envolvem violência nem grave ameaça a pessoas, e cuja repressão recai, não raro, sobre a parcela mais vulnerável da população, em especial sobre os pequenos traficantes, quase sempre mulheres, vulgarmente denominadas de “mulas do tráfico” (SOARES, B. M. e ILGENFRITZ, I. Prisioneiras: vida e violência atrás das grades. Rio de Janeiro: </a:t>
            </a:r>
            <a:r>
              <a:rPr lang="pt-BR" dirty="0" err="1">
                <a:solidFill>
                  <a:schemeClr val="bg1"/>
                </a:solidFill>
                <a:latin typeface="Arial" panose="020B0604020202020204" pitchFamily="34" charset="0"/>
                <a:cs typeface="Arial" panose="020B0604020202020204" pitchFamily="34" charset="0"/>
              </a:rPr>
              <a:t>Garamond</a:t>
            </a:r>
            <a:r>
              <a:rPr lang="pt-BR" dirty="0">
                <a:solidFill>
                  <a:schemeClr val="bg1"/>
                </a:solidFill>
                <a:latin typeface="Arial" panose="020B0604020202020204" pitchFamily="34" charset="0"/>
                <a:cs typeface="Arial" panose="020B0604020202020204" pitchFamily="34" charset="0"/>
              </a:rPr>
              <a:t>, 2002). Nesses casos, quase sempre, como revelam os estudos especializados, a prisão preventiva se mostra desnecessária, já que a prisão domiciliar prevista no art. 318 pode, com a devida fiscalização, impedir a reiteração criminosa.</a:t>
            </a:r>
          </a:p>
        </p:txBody>
      </p:sp>
    </p:spTree>
    <p:extLst>
      <p:ext uri="{BB962C8B-B14F-4D97-AF65-F5344CB8AC3E}">
        <p14:creationId xmlns:p14="http://schemas.microsoft.com/office/powerpoint/2010/main" val="39136674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555641"/>
          </a:xfrm>
          <a:prstGeom prst="rect">
            <a:avLst/>
          </a:prstGeom>
          <a:noFill/>
        </p:spPr>
        <p:txBody>
          <a:bodyPr wrap="square">
            <a:spAutoFit/>
          </a:bodyPr>
          <a:lstStyle/>
          <a:p>
            <a:r>
              <a:rPr lang="pt-BR" sz="2000" dirty="0">
                <a:solidFill>
                  <a:schemeClr val="bg1"/>
                </a:solidFill>
                <a:latin typeface="Arial" panose="020B0604020202020204" pitchFamily="34" charset="0"/>
                <a:cs typeface="Arial" panose="020B0604020202020204" pitchFamily="34" charset="0"/>
              </a:rPr>
              <a:t>Todas essas informações são especialmente inquietantes se levarmos em conta que o Brasil não tem sido capaz de garantir cuidados relativos à maternidade nem mesmo às mulheres que não estão em situação prisional. Nesse sentido, relembre-se o “caso Alyne Pimentel”, que representou a “primeira denúncia sobre mortalidade materna acolhida pelo Comitê para a Eliminação de todas as Formas de Discriminação contra a Mulher (...) incumbido de monitorar o cumprimento pelos Estados-parte da Convenção relativa aos Direitos das Mulheres, adotada pelas Nações Unidas em 1979”, tratando-se da “única ‘condenação’ do Estado brasileiro proveniente de um órgão do Sistema Universal de Direitos Humanos” (ALBUQUERQUE, Aline S. de Oliveira; BARROS, Julia </a:t>
            </a:r>
            <a:r>
              <a:rPr lang="pt-BR" sz="2000" dirty="0" err="1">
                <a:solidFill>
                  <a:schemeClr val="bg1"/>
                </a:solidFill>
                <a:latin typeface="Arial" panose="020B0604020202020204" pitchFamily="34" charset="0"/>
                <a:cs typeface="Arial" panose="020B0604020202020204" pitchFamily="34" charset="0"/>
              </a:rPr>
              <a:t>Schirmer</a:t>
            </a:r>
            <a:r>
              <a:rPr lang="pt-BR" sz="2000" dirty="0">
                <a:solidFill>
                  <a:schemeClr val="bg1"/>
                </a:solidFill>
                <a:latin typeface="Arial" panose="020B0604020202020204" pitchFamily="34" charset="0"/>
                <a:cs typeface="Arial" panose="020B0604020202020204" pitchFamily="34" charset="0"/>
              </a:rPr>
              <a:t>. Caso Alyne Pimentel: uma análise à luz da abordagem baseada em direitos humanos. Revista do Instituto Brasileiro de Direitos Humanos, Fortaleza, n. 12, jul. 2016, p. 11)</a:t>
            </a:r>
          </a:p>
        </p:txBody>
      </p:sp>
    </p:spTree>
    <p:extLst>
      <p:ext uri="{BB962C8B-B14F-4D97-AF65-F5344CB8AC3E}">
        <p14:creationId xmlns:p14="http://schemas.microsoft.com/office/powerpoint/2010/main" val="15048520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632311"/>
          </a:xfrm>
          <a:prstGeom prst="rect">
            <a:avLst/>
          </a:prstGeom>
          <a:noFill/>
        </p:spPr>
        <p:txBody>
          <a:bodyPr wrap="square">
            <a:spAutoFit/>
          </a:bodyPr>
          <a:lstStyle/>
          <a:p>
            <a:r>
              <a:rPr lang="pt-BR" sz="4000" dirty="0">
                <a:solidFill>
                  <a:schemeClr val="bg1"/>
                </a:solidFill>
                <a:latin typeface="Arial" panose="020B0604020202020204" pitchFamily="34" charset="0"/>
                <a:cs typeface="Arial" panose="020B0604020202020204" pitchFamily="34" charset="0"/>
              </a:rPr>
              <a:t>Foram sete as recomendações feitas ao Brasil naquele pronunciamento, sendo seis delas de caráter geral. Dessas, cinco delas disseram respeito a políticas públicas de saúde, conforme segue: </a:t>
            </a:r>
          </a:p>
        </p:txBody>
      </p:sp>
    </p:spTree>
    <p:extLst>
      <p:ext uri="{BB962C8B-B14F-4D97-AF65-F5344CB8AC3E}">
        <p14:creationId xmlns:p14="http://schemas.microsoft.com/office/powerpoint/2010/main" val="39960615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397568"/>
          </a:xfrm>
          <a:prstGeom prst="rect">
            <a:avLst/>
          </a:prstGeom>
          <a:noFill/>
        </p:spPr>
        <p:txBody>
          <a:bodyPr wrap="square">
            <a:spAutoFit/>
          </a:bodyPr>
          <a:lstStyle/>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Foram sete as recomendações feitas ao Brasil naquele pronunciamento, sendo seis delas de caráter geral. Dessas, cinco delas disseram respeito a políticas públicas de saúde, conforme segue:</a:t>
            </a:r>
            <a:endParaRPr lang="pt-BR"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58962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099345"/>
          </a:xfrm>
          <a:prstGeom prst="rect">
            <a:avLst/>
          </a:prstGeom>
          <a:noFill/>
        </p:spPr>
        <p:txBody>
          <a:bodyPr wrap="square">
            <a:spAutoFit/>
          </a:bodyPr>
          <a:lstStyle/>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i. “assegurar o direito da mulher à maternidade saudável</a:t>
            </a:r>
          </a:p>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e o acesso de todas as mulheres a serviços adequados de</a:t>
            </a:r>
          </a:p>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emergência obstétrica;</a:t>
            </a:r>
          </a:p>
        </p:txBody>
      </p:sp>
    </p:spTree>
    <p:extLst>
      <p:ext uri="{BB962C8B-B14F-4D97-AF65-F5344CB8AC3E}">
        <p14:creationId xmlns:p14="http://schemas.microsoft.com/office/powerpoint/2010/main" val="13735805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4669612"/>
          </a:xfrm>
          <a:prstGeom prst="rect">
            <a:avLst/>
          </a:prstGeom>
          <a:noFill/>
        </p:spPr>
        <p:txBody>
          <a:bodyPr wrap="square">
            <a:spAutoFit/>
          </a:bodyPr>
          <a:lstStyle/>
          <a:p>
            <a:pPr algn="just">
              <a:lnSpc>
                <a:spcPct val="107000"/>
              </a:lnSpc>
              <a:spcAft>
                <a:spcPts val="800"/>
              </a:spcAft>
            </a:pPr>
            <a:r>
              <a:rPr lang="pt-BR" sz="40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ii</a:t>
            </a:r>
            <a:r>
              <a:rPr lang="pt-BR" sz="4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“realizar treinamento adequado de profissionais de saúde, especialmente sobre direito à saúde reprodutiva das mulheres;”</a:t>
            </a:r>
            <a:endParaRPr lang="pt-B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43630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51838" y="5229047"/>
            <a:ext cx="5275721" cy="1835207"/>
          </a:xfrm>
        </p:spPr>
        <p:txBody>
          <a:bodyPr anchor="b">
            <a:noAutofit/>
          </a:bodyPr>
          <a:lstStyle/>
          <a:p>
            <a:pPr algn="l">
              <a:lnSpc>
                <a:spcPct val="115000"/>
              </a:lnSpc>
              <a:spcAft>
                <a:spcPts val="800"/>
              </a:spcAft>
            </a:pPr>
            <a:br>
              <a:rPr lang="pt-B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6E619857-7BC9-52E2-5DD8-E46863CAC81C}"/>
              </a:ext>
            </a:extLst>
          </p:cNvPr>
          <p:cNvSpPr txBox="1"/>
          <p:nvPr/>
        </p:nvSpPr>
        <p:spPr>
          <a:xfrm>
            <a:off x="1045249" y="1356750"/>
            <a:ext cx="5275721" cy="4380686"/>
          </a:xfrm>
          <a:prstGeom prst="rect">
            <a:avLst/>
          </a:prstGeom>
          <a:noFill/>
        </p:spPr>
        <p:txBody>
          <a:bodyPr wrap="square">
            <a:spAutoFit/>
          </a:bodyPr>
          <a:lstStyle/>
          <a:p>
            <a:pPr indent="900430" algn="just">
              <a:lnSpc>
                <a:spcPct val="150000"/>
              </a:lnSpc>
              <a:spcAft>
                <a:spcPts val="800"/>
              </a:spcAft>
            </a:pPr>
            <a:r>
              <a:rPr lang="pt-BR"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No Brasil vemos a seguinte informação do DEPEN (Departamento Penitenciário Nacional):</a:t>
            </a:r>
            <a:endParaRPr lang="pt-B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900430" algn="just"/>
            <a:r>
              <a:rPr lang="pt-BR" sz="16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“De acordo com os dados oficiais do Depen, até junho de 2014, do total de 579.781 encarcerados (excluídos os presos em delegacias, pois não há contagem por sexo), 37.380 são mulheres, 6,4% da população prisional e uma taxa se aprisionamento de 18,5 por 100.000 habitantes. A tendência de crescimento do aprisionamento de mulheres, fenômeno identificado em diferentes países, pode ser observada no Brasil. Entre os anos 2000 e 2014, o número de homens na prisão cresceu 220%, enquanto a população carcerária feminina foi incrementada em 567% (BRASIL, 2015a, p. 9).</a:t>
            </a:r>
            <a:endParaRPr lang="pt-B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267265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486951"/>
          </a:xfrm>
          <a:prstGeom prst="rect">
            <a:avLst/>
          </a:prstGeom>
          <a:noFill/>
        </p:spPr>
        <p:txBody>
          <a:bodyPr wrap="square">
            <a:spAutoFit/>
          </a:bodyPr>
          <a:lstStyle/>
          <a:p>
            <a:pPr algn="just">
              <a:lnSpc>
                <a:spcPct val="107000"/>
              </a:lnSpc>
              <a:spcAft>
                <a:spcPts val="800"/>
              </a:spcAft>
            </a:pP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pt-BR" sz="3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iii</a:t>
            </a:r>
            <a:r>
              <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 “reduzir as mortes maternas evitáveis, por meio da implementação do Pacto Nacional para a Redução da Mortalidade Materna e da instituição de comitês de mortalidade materna;”</a:t>
            </a:r>
          </a:p>
        </p:txBody>
      </p:sp>
    </p:spTree>
    <p:extLst>
      <p:ext uri="{BB962C8B-B14F-4D97-AF65-F5344CB8AC3E}">
        <p14:creationId xmlns:p14="http://schemas.microsoft.com/office/powerpoint/2010/main" val="30153945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397568"/>
          </a:xfrm>
          <a:prstGeom prst="rect">
            <a:avLst/>
          </a:prstGeom>
          <a:noFill/>
        </p:spPr>
        <p:txBody>
          <a:bodyPr wrap="square">
            <a:spAutoFit/>
          </a:bodyPr>
          <a:lstStyle/>
          <a:p>
            <a:pPr algn="just">
              <a:lnSpc>
                <a:spcPct val="107000"/>
              </a:lnSpc>
              <a:spcAft>
                <a:spcPts val="800"/>
              </a:spcAft>
            </a:pPr>
            <a:r>
              <a:rPr lang="pt-BR" sz="36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iv</a:t>
            </a:r>
            <a:r>
              <a:rPr lang="pt-BR" sz="3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“assegurar o acesso a remédios efetivos nos casos de violação dos direitos reprodutivos das mulheres e prover treinamento adequado para os profissionais do Poder Judiciário e operadores do direito;”</a:t>
            </a:r>
            <a:endParaRPr lang="pt-BR"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39190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068567"/>
          </a:xfrm>
          <a:prstGeom prst="rect">
            <a:avLst/>
          </a:prstGeom>
          <a:noFill/>
        </p:spPr>
        <p:txBody>
          <a:bodyPr wrap="square">
            <a:spAutoFit/>
          </a:bodyPr>
          <a:lstStyle/>
          <a:p>
            <a:pPr algn="just">
              <a:lnSpc>
                <a:spcPct val="107000"/>
              </a:lnSpc>
              <a:spcAft>
                <a:spcPts val="800"/>
              </a:spcAft>
            </a:pPr>
            <a:r>
              <a:rPr lang="pt-BR" sz="1800" dirty="0">
                <a:effectLst/>
                <a:latin typeface="Arial" panose="020B0604020202020204" pitchFamily="34" charset="0"/>
                <a:ea typeface="Calibri" panose="020F0502020204030204" pitchFamily="34"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t-BR" sz="4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 “assegurar que os serviços privados de saúde sigam padrões nacionais e internacionais sobre saúde reprodutiva”. (CEDAW/C/BRA/CO/6)</a:t>
            </a:r>
            <a:endParaRPr lang="pt-B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17859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596019"/>
          </a:xfrm>
          <a:prstGeom prst="rect">
            <a:avLst/>
          </a:prstGeom>
          <a:noFill/>
        </p:spPr>
        <p:txBody>
          <a:bodyPr wrap="square">
            <a:spAutoFit/>
          </a:bodyPr>
          <a:lstStyle/>
          <a:p>
            <a:pPr algn="just">
              <a:lnSpc>
                <a:spcPct val="107000"/>
              </a:lnSpc>
              <a:spcAft>
                <a:spcPts val="800"/>
              </a:spcAft>
            </a:pPr>
            <a:r>
              <a:rPr lang="pt-BR" sz="2400" dirty="0">
                <a:solidFill>
                  <a:schemeClr val="bg1"/>
                </a:solidFill>
                <a:latin typeface="Arial" panose="020B0604020202020204" pitchFamily="34" charset="0"/>
                <a:cs typeface="Arial" panose="020B0604020202020204" pitchFamily="34" charset="0"/>
              </a:rPr>
              <a:t>Convém ressaltar que o cuidado com a saúde maternal é considerado como uma das prioridades que deve ser observada pelos distintos países no que concerne ao seu compromisso com a promoção de desenvolvimento, conforme consta do Objetivo de Desenvolvimento do Milênio - ODM nº 5 (melhorar a saúde materna) e do Objetivo de Desenvolvimento Sustentável - ODS nº 5 (alcançar a igualdade de gênero e empoderar todas as mulheres e meninas), ambos documentos subscritos no âmbito da Organização das Nações Unidas</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064368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386364"/>
          </a:xfrm>
          <a:prstGeom prst="rect">
            <a:avLst/>
          </a:prstGeom>
          <a:noFill/>
        </p:spPr>
        <p:txBody>
          <a:bodyPr wrap="square">
            <a:spAutoFit/>
          </a:bodyPr>
          <a:lstStyle/>
          <a:p>
            <a:pPr algn="just">
              <a:lnSpc>
                <a:spcPct val="107000"/>
              </a:lnSpc>
              <a:spcAft>
                <a:spcPts val="800"/>
              </a:spcAft>
            </a:pPr>
            <a:r>
              <a:rPr lang="pt-BR" sz="2400" dirty="0">
                <a:solidFill>
                  <a:schemeClr val="bg1"/>
                </a:solidFill>
                <a:latin typeface="Arial" panose="020B0604020202020204" pitchFamily="34" charset="0"/>
                <a:cs typeface="Arial" panose="020B0604020202020204" pitchFamily="34" charset="0"/>
              </a:rPr>
              <a:t>Aliás, a reiteração da ênfase conferida pela ONU sobre o tema foi reforçada nos </a:t>
            </a:r>
            <a:r>
              <a:rPr lang="pt-BR" sz="2400" dirty="0" err="1">
                <a:solidFill>
                  <a:schemeClr val="bg1"/>
                </a:solidFill>
                <a:latin typeface="Arial" panose="020B0604020202020204" pitchFamily="34" charset="0"/>
                <a:cs typeface="Arial" panose="020B0604020202020204" pitchFamily="34" charset="0"/>
              </a:rPr>
              <a:t>ODSs</a:t>
            </a:r>
            <a:r>
              <a:rPr lang="pt-BR" sz="2400" dirty="0">
                <a:solidFill>
                  <a:schemeClr val="bg1"/>
                </a:solidFill>
                <a:latin typeface="Arial" panose="020B0604020202020204" pitchFamily="34" charset="0"/>
                <a:cs typeface="Arial" panose="020B0604020202020204" pitchFamily="34" charset="0"/>
              </a:rPr>
              <a:t> justamente porque, durante o tempo em que vigeram os </a:t>
            </a:r>
            <a:r>
              <a:rPr lang="pt-BR" sz="2400" dirty="0" err="1">
                <a:solidFill>
                  <a:schemeClr val="bg1"/>
                </a:solidFill>
                <a:latin typeface="Arial" panose="020B0604020202020204" pitchFamily="34" charset="0"/>
                <a:cs typeface="Arial" panose="020B0604020202020204" pitchFamily="34" charset="0"/>
              </a:rPr>
              <a:t>ODMs</a:t>
            </a:r>
            <a:r>
              <a:rPr lang="pt-BR" sz="2400" dirty="0">
                <a:solidFill>
                  <a:schemeClr val="bg1"/>
                </a:solidFill>
                <a:latin typeface="Arial" panose="020B0604020202020204" pitchFamily="34" charset="0"/>
                <a:cs typeface="Arial" panose="020B0604020202020204" pitchFamily="34" charset="0"/>
              </a:rPr>
              <a:t> (2000-2015), foi possível constatar “a falta de avanço em algumas áreas, particularmente aquelas relacionadas com saúde materna, neonatal e infantil e saúde reprodutiva” (MACHADO FILHO, H. União Europeia, Brasil e os desafios da agenda do desenvolvimento sustentável. In: Dos objetivos do milênio aos objetivos do desenvolvimento sustentável: lições aprendidas e desafios. Rio de Janeiro: Konrad Adenauer </a:t>
            </a:r>
            <a:r>
              <a:rPr lang="pt-BR" sz="2400" dirty="0" err="1">
                <a:solidFill>
                  <a:schemeClr val="bg1"/>
                </a:solidFill>
                <a:latin typeface="Arial" panose="020B0604020202020204" pitchFamily="34" charset="0"/>
                <a:cs typeface="Arial" panose="020B0604020202020204" pitchFamily="34" charset="0"/>
              </a:rPr>
              <a:t>Stiftung</a:t>
            </a:r>
            <a:r>
              <a:rPr lang="pt-BR" sz="2400" dirty="0">
                <a:solidFill>
                  <a:schemeClr val="bg1"/>
                </a:solidFill>
                <a:latin typeface="Arial" panose="020B0604020202020204" pitchFamily="34" charset="0"/>
                <a:cs typeface="Arial" panose="020B0604020202020204" pitchFamily="34" charset="0"/>
              </a:rPr>
              <a:t>, 2016, p. 88). </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3094489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977149"/>
          </a:xfrm>
          <a:prstGeom prst="rect">
            <a:avLst/>
          </a:prstGeom>
          <a:noFill/>
        </p:spPr>
        <p:txBody>
          <a:bodyPr wrap="square">
            <a:spAutoFit/>
          </a:bodyPr>
          <a:lstStyle/>
          <a:p>
            <a:pPr algn="just">
              <a:lnSpc>
                <a:spcPct val="107000"/>
              </a:lnSpc>
              <a:spcAft>
                <a:spcPts val="800"/>
              </a:spcAft>
            </a:pPr>
            <a:r>
              <a:rPr lang="pt-BR" sz="3600" dirty="0">
                <a:solidFill>
                  <a:schemeClr val="bg1"/>
                </a:solidFill>
                <a:latin typeface="Arial" panose="020B0604020202020204" pitchFamily="34" charset="0"/>
                <a:cs typeface="Arial" panose="020B0604020202020204" pitchFamily="34" charset="0"/>
              </a:rPr>
              <a:t>Ao tutelarem a saúde reprodutiva da mulher, tais objetivos corroboram o pleito inicial, reforçando a importância de, num crescente cenário de uma maior igualdade de gênero, se conferir atenção especial à saúde reprodutiva das mulheres</a:t>
            </a:r>
            <a:endPar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03058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626925"/>
          </a:xfrm>
          <a:prstGeom prst="rect">
            <a:avLst/>
          </a:prstGeom>
          <a:noFill/>
        </p:spPr>
        <p:txBody>
          <a:bodyPr wrap="square">
            <a:spAutoFit/>
          </a:bodyPr>
          <a:lstStyle/>
          <a:p>
            <a:pPr algn="just">
              <a:lnSpc>
                <a:spcPct val="107000"/>
              </a:lnSpc>
              <a:spcAft>
                <a:spcPts val="800"/>
              </a:spcAft>
            </a:pPr>
            <a:r>
              <a:rPr lang="pt-BR" sz="2600" dirty="0">
                <a:solidFill>
                  <a:schemeClr val="bg1"/>
                </a:solidFill>
                <a:latin typeface="Arial" panose="020B0604020202020204" pitchFamily="34" charset="0"/>
                <a:cs typeface="Arial" panose="020B0604020202020204" pitchFamily="34" charset="0"/>
              </a:rPr>
              <a:t>O Brasil, ademais, na medida em que dá concretude a tais compromissos, honra o lugar de destaque que ocupou nos últimos grandes eventos internacionais voltados à promoção do desenvolvimento social, notadamente no congresso Rio + 20, bem como os compromissos assumidos ao subscrever os supra mencionados Objetivos Globais, que se voltam especialmente à tutela das mulheres e crianças em situação de maior vulnerabilidade.</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9852270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586996"/>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Na verdade, nada mais estará fazendo do que dar concreção ao que a Constituição, em sua redação original, já determinava: i. “art. 5°, II - ninguém será submetido a tortura nem a tratamento desumano ou degradante; </a:t>
            </a:r>
            <a:r>
              <a:rPr lang="pt-BR" sz="2200" dirty="0" err="1">
                <a:solidFill>
                  <a:schemeClr val="bg1"/>
                </a:solidFill>
                <a:latin typeface="Arial" panose="020B0604020202020204" pitchFamily="34" charset="0"/>
                <a:cs typeface="Arial" panose="020B0604020202020204" pitchFamily="34" charset="0"/>
              </a:rPr>
              <a:t>ii</a:t>
            </a:r>
            <a:r>
              <a:rPr lang="pt-BR" sz="2200" dirty="0">
                <a:solidFill>
                  <a:schemeClr val="bg1"/>
                </a:solidFill>
                <a:latin typeface="Arial" panose="020B0604020202020204" pitchFamily="34" charset="0"/>
                <a:cs typeface="Arial" panose="020B0604020202020204" pitchFamily="34" charset="0"/>
              </a:rPr>
              <a:t>. “art. 5º, XLI - a lei punirá qualquer discriminação atentatória dos direitos e liberdades fundamentais; </a:t>
            </a:r>
            <a:r>
              <a:rPr lang="pt-BR" sz="2200" dirty="0" err="1">
                <a:solidFill>
                  <a:schemeClr val="bg1"/>
                </a:solidFill>
                <a:latin typeface="Arial" panose="020B0604020202020204" pitchFamily="34" charset="0"/>
                <a:cs typeface="Arial" panose="020B0604020202020204" pitchFamily="34" charset="0"/>
              </a:rPr>
              <a:t>iii</a:t>
            </a:r>
            <a:r>
              <a:rPr lang="pt-BR" sz="2200" dirty="0">
                <a:solidFill>
                  <a:schemeClr val="bg1"/>
                </a:solidFill>
                <a:latin typeface="Arial" panose="020B0604020202020204" pitchFamily="34" charset="0"/>
                <a:cs typeface="Arial" panose="020B0604020202020204" pitchFamily="34" charset="0"/>
              </a:rPr>
              <a:t>. “art. 5º, XLV - nenhuma pena passará da pessoa do condenado (...); </a:t>
            </a:r>
            <a:r>
              <a:rPr lang="pt-BR" sz="2200" dirty="0" err="1">
                <a:solidFill>
                  <a:schemeClr val="bg1"/>
                </a:solidFill>
                <a:latin typeface="Arial" panose="020B0604020202020204" pitchFamily="34" charset="0"/>
                <a:cs typeface="Arial" panose="020B0604020202020204" pitchFamily="34" charset="0"/>
              </a:rPr>
              <a:t>iv</a:t>
            </a:r>
            <a:r>
              <a:rPr lang="pt-BR" sz="2200" dirty="0">
                <a:solidFill>
                  <a:schemeClr val="bg1"/>
                </a:solidFill>
                <a:latin typeface="Arial" panose="020B0604020202020204" pitchFamily="34" charset="0"/>
                <a:cs typeface="Arial" panose="020B0604020202020204" pitchFamily="34" charset="0"/>
              </a:rPr>
              <a:t>. “art. 5º, L - às presidiárias serão asseguradas condições para que possam permanecer com seus filhos durante o período de amamentação; v. “art. 5º, XLVIII - a pena será cumprida em estabelecimentos distintos, de acordo com a natureza do delito, a idade e o sexo do apenado; vi. “art. 5º, XLIX - é assegurado aos presos o respeito à integridade física e moral;”</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602679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4386650"/>
          </a:xfrm>
          <a:prstGeom prst="rect">
            <a:avLst/>
          </a:prstGeom>
          <a:noFill/>
        </p:spPr>
        <p:txBody>
          <a:bodyPr wrap="square">
            <a:spAutoFit/>
          </a:bodyPr>
          <a:lstStyle/>
          <a:p>
            <a:pPr algn="just">
              <a:lnSpc>
                <a:spcPct val="107000"/>
              </a:lnSpc>
              <a:spcAft>
                <a:spcPts val="800"/>
              </a:spcAft>
            </a:pPr>
            <a:r>
              <a:rPr lang="pt-BR" sz="4400" dirty="0">
                <a:solidFill>
                  <a:schemeClr val="bg1"/>
                </a:solidFill>
                <a:latin typeface="Arial" panose="020B0604020202020204" pitchFamily="34" charset="0"/>
                <a:cs typeface="Arial" panose="020B0604020202020204" pitchFamily="34" charset="0"/>
              </a:rPr>
              <a:t>Além disso, respeitará a Lei 11.942/2009, que promoveu mudanças na Lei de Execução Penal, que prevê: </a:t>
            </a:r>
            <a:endParaRPr lang="pt-BR" sz="4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11000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500160"/>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i. “acompanhamento médico à mulher, principalmente no pré-natal e no pós-parto, extensivo ao recém-nascido.” </a:t>
            </a:r>
            <a:r>
              <a:rPr lang="pt-BR" sz="2200" dirty="0" err="1">
                <a:solidFill>
                  <a:schemeClr val="bg1"/>
                </a:solidFill>
                <a:latin typeface="Arial" panose="020B0604020202020204" pitchFamily="34" charset="0"/>
                <a:cs typeface="Arial" panose="020B0604020202020204" pitchFamily="34" charset="0"/>
              </a:rPr>
              <a:t>ii</a:t>
            </a:r>
            <a:r>
              <a:rPr lang="pt-BR" sz="2200" dirty="0">
                <a:solidFill>
                  <a:schemeClr val="bg1"/>
                </a:solidFill>
                <a:latin typeface="Arial" panose="020B0604020202020204" pitchFamily="34" charset="0"/>
                <a:cs typeface="Arial" panose="020B0604020202020204" pitchFamily="34" charset="0"/>
              </a:rPr>
              <a:t>. “os estabelecimentos penais destinados a mulheres serão dotados de berçário, onde as condenadas possam cuidar de seus filhos, inclusive amamentá-los, no mínimo, até 6 (seis) meses de idade.” e </a:t>
            </a:r>
            <a:r>
              <a:rPr lang="pt-BR" sz="2200" dirty="0" err="1">
                <a:solidFill>
                  <a:schemeClr val="bg1"/>
                </a:solidFill>
                <a:latin typeface="Arial" panose="020B0604020202020204" pitchFamily="34" charset="0"/>
                <a:cs typeface="Arial" panose="020B0604020202020204" pitchFamily="34" charset="0"/>
              </a:rPr>
              <a:t>iii</a:t>
            </a:r>
            <a:r>
              <a:rPr lang="pt-BR" sz="2200" dirty="0">
                <a:solidFill>
                  <a:schemeClr val="bg1"/>
                </a:solidFill>
                <a:latin typeface="Arial" panose="020B0604020202020204" pitchFamily="34" charset="0"/>
                <a:cs typeface="Arial" panose="020B0604020202020204" pitchFamily="34" charset="0"/>
              </a:rPr>
              <a:t>. “a penitenciária de mulheres será dotada de seção para gestante e parturiente e de creche para abrigar crianças maiores de 6 (seis) meses e menores de 7 (sete) anos, com a finalidade de assistir a criança desamparada cuja responsável estiver presa”, inclusive à presa provisória (art. 42 da LEP).</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74455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4437775"/>
            <a:ext cx="5275721" cy="1835207"/>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87CD83D3-4F5C-CE46-39E8-AF64170DD5F1}"/>
              </a:ext>
            </a:extLst>
          </p:cNvPr>
          <p:cNvSpPr txBox="1"/>
          <p:nvPr/>
        </p:nvSpPr>
        <p:spPr>
          <a:xfrm>
            <a:off x="583096" y="1956781"/>
            <a:ext cx="5807492" cy="3365024"/>
          </a:xfrm>
          <a:prstGeom prst="rect">
            <a:avLst/>
          </a:prstGeom>
          <a:noFill/>
        </p:spPr>
        <p:txBody>
          <a:bodyPr wrap="square">
            <a:spAutoFit/>
          </a:bodyPr>
          <a:lstStyle/>
          <a:p>
            <a:pPr indent="900430" algn="just">
              <a:lnSpc>
                <a:spcPct val="150000"/>
              </a:lnSpc>
              <a:spcAft>
                <a:spcPts val="500"/>
              </a:spcAft>
            </a:pPr>
            <a:r>
              <a:rPr lang="pt-PT"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 mais: </a:t>
            </a:r>
            <a:r>
              <a:rPr lang="pt-PT" sz="1800"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“alerta-se que a população carcerária feminina cresce em proporção maior que a masculina, registrando-se incremento de 50% nos últimos anos. Segundo dados oficiais veiculados, o Brasil ocupa a quinta posição mundial entre os países com a maior população de mulheres encarceradas, atrás de Estados Unidos, China, Rússia e Tailândia (WORLD PRISON BRIEF, 2015)”.</a:t>
            </a:r>
            <a:endParaRPr lang="pt-B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35720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500160"/>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As narrativas acima evidenciam que há um descumprimento sistemático de regras constitucionais, convencionais e legais referentes aos direitos das presas e de seus filhos. Por isso, não restam dúvidas de que “cabe ao Tribunal exercer função típica de racionalizar a concretização da ordem jurídico-penal de modo a minimizar o quadro” de violações a direitos humanos que vem se evidenciando, na linha do que já se decidiu na ADPF 347, bem assim em respeito aos compromissos assumidos pelo Brasil no plano global relativos à proteção dos direitos humanos e às recomendações que foram feitas ao País </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69375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62439"/>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A atuação do Tribunal, nesse ponto, é plenamente condizente com os textos normativos que integram o patrimônio mundial de salvaguarda dos indivíduos colocados sob a custódia do Estado, tais como a Declaração Universal dos Direitos Humanos, o Pacto Internacional de Direitos Civis e Políticos, a Convenção Americana de Direitos Humanos, os Princípios e Boas Práticas para a Proteção de Pessoas Privadas de Liberdade nas Américas, a Convenção das Nações Unidas contra Tortura e Outros Tratamentos ou Penas Cruéis, Desumanos ou Degradantes e as Regras Mínimas para o Tratamento de Prisioneiros (Regras de Mandela). </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82038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626925"/>
          </a:xfrm>
          <a:prstGeom prst="rect">
            <a:avLst/>
          </a:prstGeom>
          <a:noFill/>
        </p:spPr>
        <p:txBody>
          <a:bodyPr wrap="square">
            <a:spAutoFit/>
          </a:bodyPr>
          <a:lstStyle/>
          <a:p>
            <a:pPr algn="just">
              <a:lnSpc>
                <a:spcPct val="107000"/>
              </a:lnSpc>
              <a:spcAft>
                <a:spcPts val="800"/>
              </a:spcAft>
            </a:pPr>
            <a:r>
              <a:rPr lang="pt-BR" sz="2600" dirty="0">
                <a:solidFill>
                  <a:schemeClr val="bg1"/>
                </a:solidFill>
                <a:latin typeface="Arial" panose="020B0604020202020204" pitchFamily="34" charset="0"/>
                <a:cs typeface="Arial" panose="020B0604020202020204" pitchFamily="34" charset="0"/>
              </a:rPr>
              <a:t>Essa posição é consentânea, ainda, com o entendimento do Supremo Tribunal Federal em temas correlatos, como o revelado na Repercussão Geral de número 423, por meio do julgamento do RE 641.320/RS, de relatoria do Ministro Gilmar Mendes, no qual o Plenário desta Casa assentou que a falta de estabelecimento penal adequado não autoriza a manutenção do condenado em regime prisional mais gravoso. A tese ficou assim redigida: </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66655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411931"/>
          </a:xfrm>
          <a:prstGeom prst="rect">
            <a:avLst/>
          </a:prstGeom>
          <a:noFill/>
        </p:spPr>
        <p:txBody>
          <a:bodyPr wrap="square">
            <a:spAutoFit/>
          </a:bodyPr>
          <a:lstStyle/>
          <a:p>
            <a:pPr algn="just">
              <a:lnSpc>
                <a:spcPct val="107000"/>
              </a:lnSpc>
              <a:spcAft>
                <a:spcPts val="800"/>
              </a:spcAft>
            </a:pPr>
            <a:r>
              <a:rPr lang="pt-BR" dirty="0">
                <a:solidFill>
                  <a:schemeClr val="bg1"/>
                </a:solidFill>
              </a:rPr>
              <a:t>“I - A falta de estabelecimento penal adequado não autoriza a manutenção do condenado em regime prisional mais gravoso; II - Os juízes da execução penal poderão avaliar os estabelecimentos destinados aos regimes semiaberto e aberto, para qualificação como adequados a tais regimes. São aceitáveis estabelecimentos que não se qualifiquem como ‘colônia agrícola, industrial’ (regime semiaberto) ou ‘casa de albergado ou estabelecimento adequado’ (regime aberto) (art. 33, §1º, alíneas ‘b’ e ‘c’); III - Havendo déficit de vagas, deverá determinar-se: (i) a saída antecipada de sentenciado no regime com falta de vagas; (</a:t>
            </a:r>
            <a:r>
              <a:rPr lang="pt-BR" dirty="0" err="1">
                <a:solidFill>
                  <a:schemeClr val="bg1"/>
                </a:solidFill>
              </a:rPr>
              <a:t>ii</a:t>
            </a:r>
            <a:r>
              <a:rPr lang="pt-BR" dirty="0">
                <a:solidFill>
                  <a:schemeClr val="bg1"/>
                </a:solidFill>
              </a:rPr>
              <a:t>) a liberdade eletronicamente monitorada ao sentenciado que sai antecipadamente ou é posto em prisão domiciliar por falta de vagas; (</a:t>
            </a:r>
            <a:r>
              <a:rPr lang="pt-BR" dirty="0" err="1">
                <a:solidFill>
                  <a:schemeClr val="bg1"/>
                </a:solidFill>
              </a:rPr>
              <a:t>iii</a:t>
            </a:r>
            <a:r>
              <a:rPr lang="pt-BR" dirty="0">
                <a:solidFill>
                  <a:schemeClr val="bg1"/>
                </a:solidFill>
              </a:rPr>
              <a:t>) o cumprimento de penas restritivas de direito e/ou estudo ao sentenciado que progride ao regime aberto. Até que sejam estruturadas as medidas alternativas propostas, poderá ser deferida a prisão domiciliar ao sentenciado”. </a:t>
            </a:r>
            <a:endParaRPr lang="pt-BR"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88712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991192"/>
          </a:xfrm>
          <a:prstGeom prst="rect">
            <a:avLst/>
          </a:prstGeom>
          <a:noFill/>
        </p:spPr>
        <p:txBody>
          <a:bodyPr wrap="square">
            <a:spAutoFit/>
          </a:bodyPr>
          <a:lstStyle/>
          <a:p>
            <a:pPr algn="just">
              <a:lnSpc>
                <a:spcPct val="107000"/>
              </a:lnSpc>
              <a:spcAft>
                <a:spcPts val="800"/>
              </a:spcAft>
            </a:pPr>
            <a:r>
              <a:rPr lang="pt-BR" sz="2400" dirty="0">
                <a:solidFill>
                  <a:schemeClr val="bg1"/>
                </a:solidFill>
                <a:latin typeface="Arial" panose="020B0604020202020204" pitchFamily="34" charset="0"/>
                <a:cs typeface="Arial" panose="020B0604020202020204" pitchFamily="34" charset="0"/>
              </a:rPr>
              <a:t>Série “Tratados Internacionais de Direitos Humanos”, com o intuito de promover maior vinculação à pauta de combate à desigualdade e violência de gênero (Regras de Bangkok: Regras das Nações Unidas para o Tratamento de Mulheres Presas e Medidas Não Privativas de Liberdade para Mulheres Infratoras/ Conselho Nacional de Justiça, Departamento de Monitoramento e Fiscalização do Sistema Carcerário e do Sistema de Execução de Medidas Socioeducativas, Conselho Nacional de Justiça – 1. Ed – Brasília: Conselho Nacional de Justiça, 2016). </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283679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62439"/>
          </a:xfrm>
          <a:prstGeom prst="rect">
            <a:avLst/>
          </a:prstGeom>
          <a:noFill/>
        </p:spPr>
        <p:txBody>
          <a:bodyPr wrap="square">
            <a:spAutoFit/>
          </a:bodyPr>
          <a:lstStyle/>
          <a:p>
            <a:pPr algn="just">
              <a:lnSpc>
                <a:spcPct val="107000"/>
              </a:lnSpc>
              <a:spcAft>
                <a:spcPts val="800"/>
              </a:spcAft>
            </a:pPr>
            <a:r>
              <a:rPr lang="pt-BR" sz="2200" dirty="0">
                <a:solidFill>
                  <a:schemeClr val="bg1"/>
                </a:solidFill>
                <a:latin typeface="Arial" panose="020B0604020202020204" pitchFamily="34" charset="0"/>
                <a:cs typeface="Arial" panose="020B0604020202020204" pitchFamily="34" charset="0"/>
              </a:rPr>
              <a:t>“Historicamente, a ótica masculina tem sido tomada como regra para o contexto prisional, com prevalência de serviços e políticas penais direcionados para homens, deixando em segundo plano as diversidades que compreendem a realidade prisional feminina, que se relacionam com sua raça e etnia, idade, deficiência, orientação sexual, identidade de gênero, nacionalidade, situação de gestação e maternidade, entre tantas outras nuanças. Há grande deficiência de dados e indicadores sobre o perfil de mulheres em privação de liberdade nos bancos de dados oficiais governamentais, o que contribui para a invisibilidade das necessidades dessas pessoas.</a:t>
            </a:r>
            <a:endParaRPr lang="pt-B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03597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596019"/>
          </a:xfrm>
          <a:prstGeom prst="rect">
            <a:avLst/>
          </a:prstGeom>
          <a:noFill/>
        </p:spPr>
        <p:txBody>
          <a:bodyPr wrap="square">
            <a:spAutoFit/>
          </a:bodyPr>
          <a:lstStyle/>
          <a:p>
            <a:pPr algn="just">
              <a:lnSpc>
                <a:spcPct val="107000"/>
              </a:lnSpc>
              <a:spcAft>
                <a:spcPts val="800"/>
              </a:spcAft>
            </a:pPr>
            <a:r>
              <a:rPr lang="pt-BR" sz="2400" dirty="0">
                <a:solidFill>
                  <a:schemeClr val="bg1"/>
                </a:solidFill>
                <a:latin typeface="Arial" panose="020B0604020202020204" pitchFamily="34" charset="0"/>
                <a:cs typeface="Arial" panose="020B0604020202020204" pitchFamily="34" charset="0"/>
              </a:rPr>
              <a:t>O principal marco normativo internacional a abordar essa problemática são as chamadas Regras de Bangkok − Regras das Nações Unidas para o tratamento de mulheres presas e medidas não privativas de liberdade para mulheres infratoras. Essas Regras propõem olhar diferenciado para as especificidades de gênero no encarceramento feminino, tanto no campo da execução penal, como também na priorização de medidas não privativas de liberdade, ou seja, que evitem a entrada de mulheres no sistema carcerário</a:t>
            </a:r>
            <a:endPar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68196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50384"/>
          </a:xfrm>
          <a:prstGeom prst="rect">
            <a:avLst/>
          </a:prstGeom>
          <a:noFill/>
        </p:spPr>
        <p:txBody>
          <a:bodyPr wrap="square">
            <a:spAutoFit/>
          </a:bodyPr>
          <a:lstStyle/>
          <a:p>
            <a:pPr algn="just">
              <a:lnSpc>
                <a:spcPct val="107000"/>
              </a:lnSpc>
              <a:spcAft>
                <a:spcPts val="800"/>
              </a:spcAft>
            </a:pPr>
            <a:r>
              <a:rPr lang="pt-BR" sz="3200" dirty="0">
                <a:solidFill>
                  <a:schemeClr val="bg1"/>
                </a:solidFill>
                <a:latin typeface="Arial" panose="020B0604020202020204" pitchFamily="34" charset="0"/>
                <a:cs typeface="Arial" panose="020B0604020202020204" pitchFamily="34" charset="0"/>
              </a:rPr>
              <a:t>Os cuidados que devem ser dispensados à mulher presa direcionam-se também aos seus filhos, que sofrem injustamente as consequências da prisão da mãe, em flagrante contrariedade ao art. 227 da Constituição, o qual estabelece a prioridade absoluta na consecução dos direitos destes.</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28972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064545"/>
          </a:xfrm>
          <a:prstGeom prst="rect">
            <a:avLst/>
          </a:prstGeom>
          <a:noFill/>
        </p:spPr>
        <p:txBody>
          <a:bodyPr wrap="square">
            <a:spAutoFit/>
          </a:bodyPr>
          <a:lstStyle/>
          <a:p>
            <a:pPr algn="just">
              <a:lnSpc>
                <a:spcPct val="107000"/>
              </a:lnSpc>
              <a:spcAft>
                <a:spcPts val="800"/>
              </a:spcAft>
            </a:pPr>
            <a:r>
              <a:rPr lang="pt-BR" sz="2600" dirty="0">
                <a:solidFill>
                  <a:schemeClr val="bg1"/>
                </a:solidFill>
                <a:latin typeface="Arial" panose="020B0604020202020204" pitchFamily="34" charset="0"/>
                <a:cs typeface="Arial" panose="020B0604020202020204" pitchFamily="34" charset="0"/>
              </a:rPr>
              <a:t>Diante dessas soluções díspares, e para evitar tanto a arbitrariedade judicial quanto a sistemática supressão de direitos, típica de sistemas jurídicos que não dispõem de soluções coletivas para problemas estruturais, a melhor saída, a meu ver, no feito sob exame, consiste em conceder a ordem, estabelecendo parâmetros a serem observados, sem maiores dificuldades, pelos juízes, quando se depararem com a possibilidade de substituir a prisão preventiva pela domiciliar. </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86120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996193"/>
          </a:xfrm>
          <a:prstGeom prst="rect">
            <a:avLst/>
          </a:prstGeom>
          <a:noFill/>
        </p:spPr>
        <p:txBody>
          <a:bodyPr wrap="square">
            <a:spAutoFit/>
          </a:bodyPr>
          <a:lstStyle/>
          <a:p>
            <a:pPr algn="just">
              <a:lnSpc>
                <a:spcPct val="107000"/>
              </a:lnSpc>
              <a:spcAft>
                <a:spcPts val="800"/>
              </a:spcAft>
            </a:pPr>
            <a:r>
              <a:rPr lang="pt-BR" sz="2000" dirty="0">
                <a:solidFill>
                  <a:schemeClr val="bg1"/>
                </a:solidFill>
                <a:latin typeface="Arial" panose="020B0604020202020204" pitchFamily="34" charset="0"/>
                <a:cs typeface="Arial" panose="020B0604020202020204" pitchFamily="34" charset="0"/>
              </a:rPr>
              <a:t>Em face de todo o exposto, concedo a ordem para determinar a substituição da prisão preventiva pela domiciliar - sem prejuízo da aplicação concomitante das medidas alternativas previstas no art. 319 do CPP - de todas as mulheres presas, gestantes, puérperas ou mães de crianças e deficientes, nos termos do art. 2º do ECA e da Convenção sobre Direitos das Pessoas com Deficiências (Decreto Legislativo 186/2008 e Lei 13.146/2015), relacionadas neste processo pelo DEPEN e outras autoridades estaduais, enquanto perdurar tal condição, excetuados os casos de crimes praticados por elas mediante violência ou grave ameaça, contra seus descendentes ou, ainda, em situações excepcionalíssimas, as quais deverão ser devidamente fundamentadas pelo juízes que denegarem o benefício</a:t>
            </a:r>
            <a:endParaRPr lang="pt-B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375883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1" name="CaixaDeTexto 10">
            <a:extLst>
              <a:ext uri="{FF2B5EF4-FFF2-40B4-BE49-F238E27FC236}">
                <a16:creationId xmlns:a16="http://schemas.microsoft.com/office/drawing/2014/main" id="{23064685-DE21-3F7C-7E67-BBEC03D28E80}"/>
              </a:ext>
            </a:extLst>
          </p:cNvPr>
          <p:cNvSpPr txBox="1"/>
          <p:nvPr/>
        </p:nvSpPr>
        <p:spPr>
          <a:xfrm>
            <a:off x="480860" y="2787778"/>
            <a:ext cx="5762766" cy="2597827"/>
          </a:xfrm>
          <a:prstGeom prst="rect">
            <a:avLst/>
          </a:prstGeom>
          <a:noFill/>
        </p:spPr>
        <p:txBody>
          <a:bodyPr wrap="square">
            <a:spAutoFit/>
          </a:bodyPr>
          <a:lstStyle/>
          <a:p>
            <a:pPr indent="900430" algn="just">
              <a:lnSpc>
                <a:spcPct val="150000"/>
              </a:lnSpc>
              <a:spcAft>
                <a:spcPts val="500"/>
              </a:spcAft>
            </a:pPr>
            <a:r>
              <a:rPr lang="pt-PT"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 ainda de acordo com informações do Conselho Nacional de Justiça, o número de presas multiplicou por oito em 16 anos.</a:t>
            </a:r>
            <a:endParaRPr lang="pt-BR"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816454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50384"/>
          </a:xfrm>
          <a:prstGeom prst="rect">
            <a:avLst/>
          </a:prstGeom>
          <a:noFill/>
        </p:spPr>
        <p:txBody>
          <a:bodyPr wrap="square">
            <a:spAutoFit/>
          </a:bodyPr>
          <a:lstStyle/>
          <a:p>
            <a:pPr algn="just">
              <a:lnSpc>
                <a:spcPct val="107000"/>
              </a:lnSpc>
              <a:spcAft>
                <a:spcPts val="800"/>
              </a:spcAft>
            </a:pPr>
            <a:r>
              <a:rPr lang="pt-BR" sz="3200" dirty="0">
                <a:solidFill>
                  <a:schemeClr val="bg1"/>
                </a:solidFill>
                <a:latin typeface="Arial" panose="020B0604020202020204" pitchFamily="34" charset="0"/>
                <a:cs typeface="Arial" panose="020B0604020202020204" pitchFamily="34" charset="0"/>
              </a:rPr>
              <a:t>Estendo a ordem, de ofício, às demais as mulheres presas, gestantes, puérperas ou mães de crianças e de pessoas com deficiência, bem assim às adolescentes sujeitas a medidas socioeducativas em idêntica situação no território nacional, observadas as restrições previstas no parágrafo acima. </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81786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4808239"/>
          </a:xfrm>
          <a:prstGeom prst="rect">
            <a:avLst/>
          </a:prstGeom>
          <a:noFill/>
        </p:spPr>
        <p:txBody>
          <a:bodyPr wrap="square">
            <a:spAutoFit/>
          </a:bodyPr>
          <a:lstStyle/>
          <a:p>
            <a:pPr algn="just">
              <a:lnSpc>
                <a:spcPct val="107000"/>
              </a:lnSpc>
              <a:spcAft>
                <a:spcPts val="800"/>
              </a:spcAft>
            </a:pPr>
            <a:r>
              <a:rPr lang="pt-BR" sz="3200" dirty="0">
                <a:solidFill>
                  <a:schemeClr val="bg1"/>
                </a:solidFill>
                <a:latin typeface="Arial" panose="020B0604020202020204" pitchFamily="34" charset="0"/>
                <a:cs typeface="Arial" panose="020B0604020202020204" pitchFamily="34" charset="0"/>
              </a:rPr>
              <a:t>Quando a detida for tecnicamente reincidente, o juiz deverá proceder em atenção às circunstâncias do caso concreto, mas sempre tendo por norte os princípios e as regras acima enunciadas, observando, ademais, a diretriz de excepcionalidade da prisão.</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480335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389057"/>
          </a:xfrm>
          <a:prstGeom prst="rect">
            <a:avLst/>
          </a:prstGeom>
          <a:noFill/>
        </p:spPr>
        <p:txBody>
          <a:bodyPr wrap="square">
            <a:spAutoFit/>
          </a:bodyPr>
          <a:lstStyle/>
          <a:p>
            <a:pPr algn="just">
              <a:lnSpc>
                <a:spcPct val="107000"/>
              </a:lnSpc>
              <a:spcAft>
                <a:spcPts val="800"/>
              </a:spcAft>
            </a:pPr>
            <a:r>
              <a:rPr lang="pt-BR" sz="3200" dirty="0">
                <a:solidFill>
                  <a:schemeClr val="bg1"/>
                </a:solidFill>
              </a:rPr>
              <a:t>Para apurar a situação de guardiã dos seus filhos da mulher presa, dever-se-á dar credibilidade à palavra da mãe, podendo o juiz, na dúvida, requisitar a elaboração de laudo social, devendo, no entanto, cumprir desde logo a presente determinação. Caso se constate a suspensão ou destituição do poder familiar por outros motivos que não a prisão, a presente ordem não se aplicará. </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25414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052170"/>
          </a:xfrm>
          <a:prstGeom prst="rect">
            <a:avLst/>
          </a:prstGeom>
          <a:noFill/>
        </p:spPr>
        <p:txBody>
          <a:bodyPr wrap="square">
            <a:spAutoFit/>
          </a:bodyPr>
          <a:lstStyle/>
          <a:p>
            <a:pPr algn="just">
              <a:lnSpc>
                <a:spcPct val="107000"/>
              </a:lnSpc>
              <a:spcAft>
                <a:spcPts val="800"/>
              </a:spcAft>
            </a:pPr>
            <a:r>
              <a:rPr lang="pt-BR" sz="2800" dirty="0">
                <a:solidFill>
                  <a:schemeClr val="bg1"/>
                </a:solidFill>
                <a:latin typeface="Arial" panose="020B0604020202020204" pitchFamily="34" charset="0"/>
                <a:cs typeface="Arial" panose="020B0604020202020204" pitchFamily="34" charset="0"/>
              </a:rPr>
              <a:t>A fim de se dar cumprimento imediato a esta decisão, deverão ser comunicados os Presidentes dos Tribunais Estaduais e Federais, inclusive da Justiça Militar Estadual e federal, para que prestem informações e, no prazo máximo de 60 dias a contar de sua publicação, implementem de modo integral as determinações estabelecidas no presente julgamento, à luz dos parâmetros ora enunciados</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99683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591146"/>
          </a:xfrm>
          <a:prstGeom prst="rect">
            <a:avLst/>
          </a:prstGeom>
          <a:noFill/>
        </p:spPr>
        <p:txBody>
          <a:bodyPr wrap="square">
            <a:spAutoFit/>
          </a:bodyPr>
          <a:lstStyle/>
          <a:p>
            <a:pPr algn="just">
              <a:lnSpc>
                <a:spcPct val="107000"/>
              </a:lnSpc>
              <a:spcAft>
                <a:spcPts val="800"/>
              </a:spcAft>
            </a:pPr>
            <a:r>
              <a:rPr lang="pt-BR" sz="2800" dirty="0">
                <a:solidFill>
                  <a:schemeClr val="bg1"/>
                </a:solidFill>
                <a:latin typeface="Arial" panose="020B0604020202020204" pitchFamily="34" charset="0"/>
                <a:cs typeface="Arial" panose="020B0604020202020204" pitchFamily="34" charset="0"/>
              </a:rPr>
              <a:t>Com vistas a conferir maior agilidade, e sem prejuízo da medida determinada acima, também deverá ser oficiado ao DEPEN para que comunique aos estabelecimentos prisionais a decisão, cabendo a estes, independentemente de outra provocação, informar aos respectivos juízos a condição de gestante ou mãe das presas preventivas sob sua custódia.</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24804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198795"/>
          </a:xfrm>
          <a:prstGeom prst="rect">
            <a:avLst/>
          </a:prstGeom>
          <a:noFill/>
        </p:spPr>
        <p:txBody>
          <a:bodyPr wrap="square">
            <a:spAutoFit/>
          </a:bodyPr>
          <a:lstStyle/>
          <a:p>
            <a:pPr algn="just">
              <a:lnSpc>
                <a:spcPct val="107000"/>
              </a:lnSpc>
              <a:spcAft>
                <a:spcPts val="800"/>
              </a:spcAft>
            </a:pPr>
            <a:r>
              <a:rPr lang="pt-BR" sz="2600" dirty="0">
                <a:solidFill>
                  <a:schemeClr val="bg1"/>
                </a:solidFill>
                <a:latin typeface="Arial" panose="020B0604020202020204" pitchFamily="34" charset="0"/>
                <a:cs typeface="Arial" panose="020B0604020202020204" pitchFamily="34" charset="0"/>
              </a:rPr>
              <a:t>Deverá ser oficiado, igualmente, ao Conselho Nacional de Justiça - CNJ, para que, no âmbito de atuação do Departamento de Monitoramento e Fiscalização do Sistema Carcerário e do Sistema de Execução de Medidas Socioeducativas, avalie o cabimento de intervenção nos termos preconizados no art. 1º, § 1º, II, da Lei 12.106/2009, sem prejuízo de outras medidas de reinserção social para as beneficiárias desta decisão. </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9135432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6052170"/>
          </a:xfrm>
          <a:prstGeom prst="rect">
            <a:avLst/>
          </a:prstGeom>
          <a:noFill/>
        </p:spPr>
        <p:txBody>
          <a:bodyPr wrap="square">
            <a:spAutoFit/>
          </a:bodyPr>
          <a:lstStyle/>
          <a:p>
            <a:pPr algn="just">
              <a:lnSpc>
                <a:spcPct val="107000"/>
              </a:lnSpc>
              <a:spcAft>
                <a:spcPts val="800"/>
              </a:spcAft>
            </a:pPr>
            <a:r>
              <a:rPr lang="pt-BR" sz="2800" dirty="0">
                <a:solidFill>
                  <a:schemeClr val="bg1"/>
                </a:solidFill>
                <a:latin typeface="Arial" panose="020B0604020202020204" pitchFamily="34" charset="0"/>
                <a:cs typeface="Arial" panose="020B0604020202020204" pitchFamily="34" charset="0"/>
              </a:rPr>
              <a:t>O CNJ poderá ainda, no contexto do Projeto Saúde Prisional, lançado durante o período em que exerci a presidência do referido órgão, atuar junto às esferas competentes para que o protocolo de entrada no ambiente prisional seja precedido de exame apto a verificar a situação de gestante da mulher. Tal diretriz está de acordo com o Eixo 2 do referido programa, que prioriza a saúde das mulheres privadas de liberdade.</a:t>
            </a:r>
            <a:endParaRPr lang="pt-BR" sz="2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68054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50384"/>
          </a:xfrm>
          <a:prstGeom prst="rect">
            <a:avLst/>
          </a:prstGeom>
          <a:noFill/>
        </p:spPr>
        <p:txBody>
          <a:bodyPr wrap="square">
            <a:spAutoFit/>
          </a:bodyPr>
          <a:lstStyle/>
          <a:p>
            <a:pPr algn="just">
              <a:lnSpc>
                <a:spcPct val="107000"/>
              </a:lnSpc>
              <a:spcAft>
                <a:spcPts val="800"/>
              </a:spcAft>
            </a:pPr>
            <a:r>
              <a:rPr lang="pt-BR" sz="3200" dirty="0">
                <a:solidFill>
                  <a:schemeClr val="bg1"/>
                </a:solidFill>
                <a:latin typeface="Arial" panose="020B0604020202020204" pitchFamily="34" charset="0"/>
                <a:cs typeface="Arial" panose="020B0604020202020204" pitchFamily="34" charset="0"/>
              </a:rPr>
              <a:t>Os juízes responsáveis pela realização das audiências de custódia, bem como aqueles perante os quais se processam ações penais em que há mulheres presas preventivamente, deverão proceder à análise do cabimento da prisão, à luz das diretrizes ora firmadas, de ofício. </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82323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5850384"/>
          </a:xfrm>
          <a:prstGeom prst="rect">
            <a:avLst/>
          </a:prstGeom>
          <a:noFill/>
        </p:spPr>
        <p:txBody>
          <a:bodyPr wrap="square">
            <a:spAutoFit/>
          </a:bodyPr>
          <a:lstStyle/>
          <a:p>
            <a:pPr algn="just">
              <a:lnSpc>
                <a:spcPct val="107000"/>
              </a:lnSpc>
              <a:spcAft>
                <a:spcPts val="800"/>
              </a:spcAft>
            </a:pPr>
            <a:r>
              <a:rPr lang="pt-BR" sz="3200" dirty="0">
                <a:solidFill>
                  <a:schemeClr val="bg1"/>
                </a:solidFill>
                <a:latin typeface="Arial" panose="020B0604020202020204" pitchFamily="34" charset="0"/>
                <a:cs typeface="Arial" panose="020B0604020202020204" pitchFamily="34" charset="0"/>
              </a:rPr>
              <a:t>Embora a provocação por meio de advogado não seja vedada para o cumprimento desta decisão, ela é dispensável, pois o que se almeja é, justamente, suprir falhas estruturais de acesso à Justiça da população presa. Cabe ao Judiciário adotar postura ativa ao dar pleno cumprimento a esta ordem judicial. </a:t>
            </a:r>
            <a:endParaRPr lang="pt-BR"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05631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96">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ECEE869-7A2C-4F53-BD0D-58C8913673BB}"/>
              </a:ext>
            </a:extLst>
          </p:cNvPr>
          <p:cNvSpPr>
            <a:spLocks noGrp="1"/>
          </p:cNvSpPr>
          <p:nvPr>
            <p:ph type="ctrTitle"/>
          </p:nvPr>
        </p:nvSpPr>
        <p:spPr>
          <a:xfrm>
            <a:off x="748772" y="0"/>
            <a:ext cx="5275721" cy="6272983"/>
          </a:xfrm>
        </p:spPr>
        <p:txBody>
          <a:bodyPr anchor="b">
            <a:noAutofit/>
          </a:bodyPr>
          <a:lstStyle/>
          <a:p>
            <a:pPr algn="l">
              <a:lnSpc>
                <a:spcPct val="115000"/>
              </a:lnSpc>
              <a:spcAft>
                <a:spcPts val="800"/>
              </a:spcAft>
            </a:pP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C9B87676-205E-4660-94E7-DE0F85EBED7D}"/>
              </a:ext>
            </a:extLst>
          </p:cNvPr>
          <p:cNvPicPr>
            <a:picLocks noChangeAspect="1"/>
          </p:cNvPicPr>
          <p:nvPr/>
        </p:nvPicPr>
        <p:blipFill>
          <a:blip r:embed="rId2"/>
          <a:stretch>
            <a:fillRect/>
          </a:stretch>
        </p:blipFill>
        <p:spPr>
          <a:xfrm>
            <a:off x="7382312" y="2046914"/>
            <a:ext cx="2625753" cy="2390861"/>
          </a:xfrm>
          <a:prstGeom prst="rect">
            <a:avLst/>
          </a:prstGeom>
        </p:spPr>
      </p:pic>
      <p:sp>
        <p:nvSpPr>
          <p:cNvPr id="12" name="CaixaDeTexto 11">
            <a:extLst>
              <a:ext uri="{FF2B5EF4-FFF2-40B4-BE49-F238E27FC236}">
                <a16:creationId xmlns:a16="http://schemas.microsoft.com/office/drawing/2014/main" id="{7CA0A2E2-FC2D-508B-CEEA-C9558F35426A}"/>
              </a:ext>
            </a:extLst>
          </p:cNvPr>
          <p:cNvSpPr txBox="1"/>
          <p:nvPr/>
        </p:nvSpPr>
        <p:spPr>
          <a:xfrm>
            <a:off x="480860" y="322151"/>
            <a:ext cx="5844438" cy="4894160"/>
          </a:xfrm>
          <a:prstGeom prst="rect">
            <a:avLst/>
          </a:prstGeom>
          <a:noFill/>
        </p:spPr>
        <p:txBody>
          <a:bodyPr wrap="square">
            <a:spAutoFit/>
          </a:bodyPr>
          <a:lstStyle/>
          <a:p>
            <a:pPr algn="just">
              <a:lnSpc>
                <a:spcPct val="107000"/>
              </a:lnSpc>
              <a:spcAft>
                <a:spcPts val="800"/>
              </a:spcAft>
            </a:pPr>
            <a:r>
              <a:rPr lang="pt-BR" sz="3600" dirty="0">
                <a:solidFill>
                  <a:schemeClr val="bg1"/>
                </a:solidFill>
                <a:latin typeface="Arial" panose="020B0604020202020204" pitchFamily="34" charset="0"/>
                <a:cs typeface="Arial" panose="020B0604020202020204" pitchFamily="34" charset="0"/>
              </a:rPr>
              <a:t>Nas hipóteses de descumprimento da presente decisão, a ferramenta a ser utilizada é o recurso, e não a reclamação, como já explicitado na ADPF 347. </a:t>
            </a:r>
          </a:p>
          <a:p>
            <a:pPr algn="just">
              <a:lnSpc>
                <a:spcPct val="107000"/>
              </a:lnSpc>
              <a:spcAft>
                <a:spcPts val="800"/>
              </a:spcAft>
            </a:pPr>
            <a:r>
              <a:rPr lang="pt-BR" sz="3600" dirty="0">
                <a:solidFill>
                  <a:schemeClr val="bg1"/>
                </a:solidFill>
                <a:latin typeface="Arial" panose="020B0604020202020204" pitchFamily="34" charset="0"/>
                <a:cs typeface="Arial" panose="020B0604020202020204" pitchFamily="34" charset="0"/>
              </a:rPr>
              <a:t>É como voto.</a:t>
            </a:r>
            <a:endParaRPr lang="pt-BR" sz="3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879291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D2D61D68FF824FBCDE6BD5EF5CE1C3" ma:contentTypeVersion="12" ma:contentTypeDescription="Create a new document." ma:contentTypeScope="" ma:versionID="5a89f5d0769dc49439c737a08409acc0">
  <xsd:schema xmlns:xsd="http://www.w3.org/2001/XMLSchema" xmlns:xs="http://www.w3.org/2001/XMLSchema" xmlns:p="http://schemas.microsoft.com/office/2006/metadata/properties" xmlns:ns2="5bdf94f6-f008-4047-9924-82423522de81" xmlns:ns3="6f896fba-39d7-4210-85fe-0b04c0195eb4" targetNamespace="http://schemas.microsoft.com/office/2006/metadata/properties" ma:root="true" ma:fieldsID="8c028290c79758c6f0228165d12ea41d" ns2:_="" ns3:_="">
    <xsd:import namespace="5bdf94f6-f008-4047-9924-82423522de81"/>
    <xsd:import namespace="6f896fba-39d7-4210-85fe-0b04c0195e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df94f6-f008-4047-9924-82423522de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896fba-39d7-4210-85fe-0b04c0195eb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45F996-9E40-4599-A9D4-5D173A13C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df94f6-f008-4047-9924-82423522de81"/>
    <ds:schemaRef ds:uri="6f896fba-39d7-4210-85fe-0b04c0195e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F0CF25-3249-4DDC-A848-2C7CF9798569}">
  <ds:schemaRefs>
    <ds:schemaRef ds:uri="5bdf94f6-f008-4047-9924-82423522de8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6f896fba-39d7-4210-85fe-0b04c0195eb4"/>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4AA7F19-B675-4861-A92F-4B62B7A0C7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TM04033921[[fn=Damasco]]</Template>
  <TotalTime>8445</TotalTime>
  <Words>10709</Words>
  <Application>Microsoft Office PowerPoint</Application>
  <PresentationFormat>Widescreen</PresentationFormat>
  <Paragraphs>240</Paragraphs>
  <Slides>114</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114</vt:i4>
      </vt:variant>
    </vt:vector>
  </HeadingPairs>
  <TitlesOfParts>
    <vt:vector size="121" baseType="lpstr">
      <vt:lpstr>Arial</vt:lpstr>
      <vt:lpstr>Calibri</vt:lpstr>
      <vt:lpstr>Calibri Light</vt:lpstr>
      <vt:lpstr>Garamond</vt:lpstr>
      <vt:lpstr>Times</vt:lpstr>
      <vt:lpstr>Times New Roman</vt:lpstr>
      <vt:lpstr>Tema do Office</vt:lpstr>
      <vt:lpstr>Apresentação: encarceramento de mulheres no Brasil </vt:lpstr>
      <vt:lpstr>Encarceramento em massa de mulheres no Brasil – urgência em se acabar com a invisibilidade das necessidades das mulheres que estão encarceradas. </vt:lpstr>
      <vt:lpstr>O encarceramento humano como pena se mostra cada vez mais promíscuo e ineficiente – principalmente no Brasil. Existe um alto custo para sua manutenção sem, entretanto, esse sistema (do encarceramento) apresentar respostas e soluções eficazes do que seria sua real finalidade no mundo moderno – qual seja: a ressocialização e reinserção dos/as presos/as em presídios ou penitenciárias ao convívio social fora das grades. </vt:lpstr>
      <vt:lpstr>Como cediço, investe-se muito (muros e cercas das prisões) em nada (pouca ou quase nenhuma ressocialização e reinserção no mercado de trabalho e no convívio social fora das grades das prisões), criando-se a falsa ilusão (aos olhos da mídia e dos pouco informados) de que tudo está sob controle, vendendo-se a ideia de que a rigidez do sistema prisional está conseguindo reduzir e/ou acabar com a criminalidade – todos esses argumentos caem por terra quando somos noticiados (quase que diariamente) das diversões rebeliões que se estendem pelo país afora.</vt:lpstr>
      <vt:lpstr>Além disso, existe ainda uma cultura, ou consciência popular, que só acredita no direito penal quando esse “coloca” os/as criminosos/as na cadeia” (direito penal do inimigo), bem como uma parcela irresponsável da mídia que “alimenta” a ideia de rigidez penal e prisional de forma inconsequente (sem se aprofundar no problema e buscar soluções reais e efetivas com diálogo e apresentação de pesquisas acadêmicas etc.). </vt:lpstr>
      <vt:lpstr>Diante desse cenário de superlotações e caos cada vez maiores no sistema prisional brasileiro, é triste e alarmante (até sombrio por assim dizer) destacar que “mais de 700.000 mulheres se encontram encarceradas atualmente (dados mundiais).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III – Entendimento que se amolda ao disposto no art. 654, § 2º, do Código de Processo Penal - CPP, o qual outorga aos juízes e tribunais competência para expedir, de ofício, ordem de habeas corpus, quando no curso de processo, verificarem que alguém sofre ou está na iminência de sofrer coação ilegal.        </vt:lpstr>
      <vt:lpstr>                         </vt:lpstr>
      <vt:lpstr>                         </vt:lpstr>
      <vt:lpstr>                         </vt:lpstr>
      <vt:lpstr>                         </vt:lpstr>
      <vt:lpstr>                         </vt:lpstr>
      <vt:lpstr>                     IX – Quadro fático especialmente inquietante que se revela pela incapacidade de o Estado brasileiro garantir cuidados mínimos relativos à maternidade, até mesmo às mulheres que não estão em situação prisional, como comprova o “caso Alyne Pimentel”, julgado pelo Comitê para a Eliminação de todas as Formas de Discriminação contra a Mulher das Nações Unidas.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OBRIGADO!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Departamento Jurídico</dc:title>
  <dc:creator>Tainah Macedo Compan Trindade</dc:creator>
  <cp:lastModifiedBy>Alexandre Pontieri</cp:lastModifiedBy>
  <cp:revision>188</cp:revision>
  <cp:lastPrinted>2022-06-20T17:27:14Z</cp:lastPrinted>
  <dcterms:created xsi:type="dcterms:W3CDTF">2021-01-21T14:00:09Z</dcterms:created>
  <dcterms:modified xsi:type="dcterms:W3CDTF">2022-06-20T17:27:28Z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0x01010055D2D61D68FF824FBCDE6BD5EF5CE1C3</vt:lpwstr>
  </property>
</Properties>
</file>